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9" r:id="rId3"/>
    <p:sldId id="286" r:id="rId4"/>
    <p:sldId id="258" r:id="rId5"/>
    <p:sldId id="290" r:id="rId6"/>
    <p:sldId id="288" r:id="rId7"/>
    <p:sldId id="306" r:id="rId8"/>
    <p:sldId id="289" r:id="rId9"/>
    <p:sldId id="291" r:id="rId10"/>
    <p:sldId id="292" r:id="rId11"/>
    <p:sldId id="293" r:id="rId12"/>
    <p:sldId id="260" r:id="rId13"/>
    <p:sldId id="307" r:id="rId14"/>
    <p:sldId id="287" r:id="rId15"/>
    <p:sldId id="308" r:id="rId16"/>
    <p:sldId id="263" r:id="rId17"/>
    <p:sldId id="299" r:id="rId18"/>
    <p:sldId id="300" r:id="rId19"/>
    <p:sldId id="301" r:id="rId20"/>
    <p:sldId id="302" r:id="rId21"/>
    <p:sldId id="264" r:id="rId22"/>
    <p:sldId id="304" r:id="rId23"/>
    <p:sldId id="309"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4CE1E3-BB4E-4EEF-AA27-A04F8316C465}">
          <p14:sldIdLst>
            <p14:sldId id="256"/>
            <p14:sldId id="259"/>
            <p14:sldId id="286"/>
            <p14:sldId id="258"/>
            <p14:sldId id="290"/>
            <p14:sldId id="288"/>
            <p14:sldId id="306"/>
            <p14:sldId id="289"/>
            <p14:sldId id="291"/>
            <p14:sldId id="292"/>
            <p14:sldId id="293"/>
          </p14:sldIdLst>
        </p14:section>
        <p14:section name="Untitled Section" id="{3700BC37-542C-48BE-9B4D-6D69C765F4F9}">
          <p14:sldIdLst>
            <p14:sldId id="260"/>
            <p14:sldId id="307"/>
            <p14:sldId id="287"/>
            <p14:sldId id="308"/>
            <p14:sldId id="263"/>
            <p14:sldId id="299"/>
            <p14:sldId id="300"/>
            <p14:sldId id="301"/>
            <p14:sldId id="302"/>
            <p14:sldId id="264"/>
            <p14:sldId id="304"/>
            <p14:sldId id="309"/>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1717"/>
    <a:srgbClr val="CC0000"/>
    <a:srgbClr val="FF0000"/>
    <a:srgbClr val="F8C2C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58" autoAdjust="0"/>
    <p:restoredTop sz="94598" autoAdjust="0"/>
  </p:normalViewPr>
  <p:slideViewPr>
    <p:cSldViewPr snapToGrid="0">
      <p:cViewPr varScale="1">
        <p:scale>
          <a:sx n="69" d="100"/>
          <a:sy n="69" d="100"/>
        </p:scale>
        <p:origin x="106"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38541D-F46F-4622-BD18-72296DD0B550}"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DD6C80C0-5745-45F9-945F-4CCB13A25E35}">
      <dgm:prSet phldrT="[Text]" custT="1"/>
      <dgm:spPr>
        <a:ln w="12700">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Data Preparation</a:t>
          </a:r>
          <a:endParaRPr lang="en-US" sz="1300" b="1" dirty="0"/>
        </a:p>
      </dgm:t>
    </dgm:pt>
    <dgm:pt modelId="{6CB8F38B-C9B4-4283-A0DF-9BEE745A05A8}" type="parTrans" cxnId="{BC3AC60F-ED9C-4FAA-A036-13820FBFD24A}">
      <dgm:prSet/>
      <dgm:spPr/>
      <dgm:t>
        <a:bodyPr/>
        <a:lstStyle/>
        <a:p>
          <a:endParaRPr lang="en-US"/>
        </a:p>
      </dgm:t>
    </dgm:pt>
    <dgm:pt modelId="{C78C6565-3D33-46AA-8A2C-4DA3A3B5B15A}" type="sibTrans" cxnId="{BC3AC60F-ED9C-4FAA-A036-13820FBFD24A}">
      <dgm:prSet/>
      <dgm:spPr/>
      <dgm:t>
        <a:bodyPr/>
        <a:lstStyle/>
        <a:p>
          <a:endParaRPr lang="en-US"/>
        </a:p>
      </dgm:t>
    </dgm:pt>
    <dgm:pt modelId="{647DD81B-5A9A-4FBA-A28E-D3C47BA4FE60}">
      <dgm:prSet phldrT="[Text]" custT="1"/>
      <dgm:spPr>
        <a:ln>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Feature Selection</a:t>
          </a:r>
          <a:endParaRPr lang="en-US" sz="1300" b="1" dirty="0"/>
        </a:p>
      </dgm:t>
    </dgm:pt>
    <dgm:pt modelId="{1E80359C-F3BE-4078-9B7F-BF4CCE38862F}" type="parTrans" cxnId="{98C24645-7396-435A-90DC-F8587B2DCDB8}">
      <dgm:prSet/>
      <dgm:spPr/>
      <dgm:t>
        <a:bodyPr/>
        <a:lstStyle/>
        <a:p>
          <a:endParaRPr lang="en-US"/>
        </a:p>
      </dgm:t>
    </dgm:pt>
    <dgm:pt modelId="{7EF344A7-91C4-4802-901F-39EEB7700377}" type="sibTrans" cxnId="{98C24645-7396-435A-90DC-F8587B2DCDB8}">
      <dgm:prSet/>
      <dgm:spPr/>
      <dgm:t>
        <a:bodyPr/>
        <a:lstStyle/>
        <a:p>
          <a:endParaRPr lang="en-US"/>
        </a:p>
      </dgm:t>
    </dgm:pt>
    <dgm:pt modelId="{4591B14B-C9EA-4630-8177-B2ECE185429D}">
      <dgm:prSet phldrT="[Text]" custT="1"/>
      <dgm:spPr>
        <a:ln>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Defining Pipeline </a:t>
          </a:r>
          <a:endParaRPr lang="en-US" sz="1300" b="1" dirty="0"/>
        </a:p>
      </dgm:t>
    </dgm:pt>
    <dgm:pt modelId="{FA2C3A3A-ED0C-44DD-B4BE-4ED70D8733AC}" type="parTrans" cxnId="{E133DEC8-26E5-4FA1-8A4A-2E0EE4279413}">
      <dgm:prSet/>
      <dgm:spPr/>
      <dgm:t>
        <a:bodyPr/>
        <a:lstStyle/>
        <a:p>
          <a:endParaRPr lang="en-US"/>
        </a:p>
      </dgm:t>
    </dgm:pt>
    <dgm:pt modelId="{F7811CF3-37C0-402A-A45F-BFDA1ACC6184}" type="sibTrans" cxnId="{E133DEC8-26E5-4FA1-8A4A-2E0EE4279413}">
      <dgm:prSet/>
      <dgm:spPr/>
      <dgm:t>
        <a:bodyPr/>
        <a:lstStyle/>
        <a:p>
          <a:endParaRPr lang="en-US"/>
        </a:p>
      </dgm:t>
    </dgm:pt>
    <dgm:pt modelId="{D4249314-7A6A-4445-B889-1F8751C71043}">
      <dgm:prSet phldrT="[Text]" custT="1"/>
      <dgm:spPr>
        <a:ln>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Model Training</a:t>
          </a:r>
          <a:endParaRPr lang="en-US" sz="1300" b="1" dirty="0"/>
        </a:p>
      </dgm:t>
    </dgm:pt>
    <dgm:pt modelId="{4572870C-C58A-43BD-A7B1-4D940B5A4CA2}" type="parTrans" cxnId="{D026A392-8F0F-4793-B6F3-12EC8BBC1889}">
      <dgm:prSet/>
      <dgm:spPr/>
      <dgm:t>
        <a:bodyPr/>
        <a:lstStyle/>
        <a:p>
          <a:endParaRPr lang="en-US"/>
        </a:p>
      </dgm:t>
    </dgm:pt>
    <dgm:pt modelId="{442EDC1E-A1CC-4E15-A9C6-F14094E1CDEE}" type="sibTrans" cxnId="{D026A392-8F0F-4793-B6F3-12EC8BBC1889}">
      <dgm:prSet/>
      <dgm:spPr/>
      <dgm:t>
        <a:bodyPr/>
        <a:lstStyle/>
        <a:p>
          <a:endParaRPr lang="en-US"/>
        </a:p>
      </dgm:t>
    </dgm:pt>
    <dgm:pt modelId="{E1E4BE2B-74C5-4B51-BBF1-70381E3ABF0E}">
      <dgm:prSet phldrT="[Text]" custT="1"/>
      <dgm:spPr>
        <a:ln>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Risk Prediction</a:t>
          </a:r>
          <a:endParaRPr lang="en-US" sz="1300" b="1" dirty="0"/>
        </a:p>
      </dgm:t>
    </dgm:pt>
    <dgm:pt modelId="{DA7DA3FD-010D-4A66-AB00-BF1EFF774E48}" type="parTrans" cxnId="{D9E42E73-DAC7-42CD-97FB-2CB025B357FA}">
      <dgm:prSet/>
      <dgm:spPr/>
      <dgm:t>
        <a:bodyPr/>
        <a:lstStyle/>
        <a:p>
          <a:endParaRPr lang="en-US"/>
        </a:p>
      </dgm:t>
    </dgm:pt>
    <dgm:pt modelId="{26BB56CE-A3EA-4688-AF32-1258FB2956DC}" type="sibTrans" cxnId="{D9E42E73-DAC7-42CD-97FB-2CB025B357FA}">
      <dgm:prSet/>
      <dgm:spPr/>
      <dgm:t>
        <a:bodyPr/>
        <a:lstStyle/>
        <a:p>
          <a:endParaRPr lang="en-US"/>
        </a:p>
      </dgm:t>
    </dgm:pt>
    <dgm:pt modelId="{20E1A43D-B072-4146-AC90-2B8E5D0405CB}">
      <dgm:prSet phldrT="[Text]" custT="1"/>
      <dgm:spPr>
        <a:ln w="12700">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ln>
      </dgm:spPr>
      <dgm:t>
        <a:bodyPr/>
        <a:lstStyle/>
        <a:p>
          <a:r>
            <a:rPr lang="en-IN" sz="1300" b="1" dirty="0"/>
            <a:t>EDA</a:t>
          </a:r>
          <a:endParaRPr lang="en-US" sz="1300" b="1" dirty="0"/>
        </a:p>
      </dgm:t>
    </dgm:pt>
    <dgm:pt modelId="{892F505D-E715-4BA1-8F0D-32682C025F4F}" type="parTrans" cxnId="{D31859AB-40B3-4F93-9DAF-48EA41B37397}">
      <dgm:prSet/>
      <dgm:spPr/>
      <dgm:t>
        <a:bodyPr/>
        <a:lstStyle/>
        <a:p>
          <a:endParaRPr lang="en-US"/>
        </a:p>
      </dgm:t>
    </dgm:pt>
    <dgm:pt modelId="{E7950083-611B-4E62-A500-3F1B8BB8DDFC}" type="sibTrans" cxnId="{D31859AB-40B3-4F93-9DAF-48EA41B37397}">
      <dgm:prSet/>
      <dgm:spPr/>
      <dgm:t>
        <a:bodyPr/>
        <a:lstStyle/>
        <a:p>
          <a:endParaRPr lang="en-US"/>
        </a:p>
      </dgm:t>
    </dgm:pt>
    <dgm:pt modelId="{D3A902B1-298C-4D61-A3DB-5E11281376AD}" type="pres">
      <dgm:prSet presAssocID="{AC38541D-F46F-4622-BD18-72296DD0B550}" presName="Name0" presStyleCnt="0">
        <dgm:presLayoutVars>
          <dgm:dir/>
          <dgm:resizeHandles val="exact"/>
        </dgm:presLayoutVars>
      </dgm:prSet>
      <dgm:spPr/>
    </dgm:pt>
    <dgm:pt modelId="{15B15DD8-1691-403E-8628-2AA83E0AF366}" type="pres">
      <dgm:prSet presAssocID="{20E1A43D-B072-4146-AC90-2B8E5D0405CB}" presName="composite" presStyleCnt="0"/>
      <dgm:spPr/>
    </dgm:pt>
    <dgm:pt modelId="{92A6C8AB-B020-4CBA-ACED-5E84AB0952B8}" type="pres">
      <dgm:prSet presAssocID="{20E1A43D-B072-4146-AC90-2B8E5D0405CB}" presName="bgChev" presStyleLbl="node1" presStyleIdx="0" presStyleCnt="6"/>
      <dgm:spPr>
        <a:solidFill>
          <a:srgbClr val="C00000"/>
        </a:solidFill>
        <a:ln>
          <a:solidFill>
            <a:srgbClr val="C00000"/>
          </a:solidFill>
        </a:ln>
      </dgm:spPr>
    </dgm:pt>
    <dgm:pt modelId="{392A3653-F8DF-44DE-9B65-E4EA30FC3C25}" type="pres">
      <dgm:prSet presAssocID="{20E1A43D-B072-4146-AC90-2B8E5D0405CB}" presName="txNode" presStyleLbl="fgAcc1" presStyleIdx="0" presStyleCnt="6">
        <dgm:presLayoutVars>
          <dgm:bulletEnabled val="1"/>
        </dgm:presLayoutVars>
      </dgm:prSet>
      <dgm:spPr/>
    </dgm:pt>
    <dgm:pt modelId="{E85BD930-C95E-46AA-8697-B803C010A53E}" type="pres">
      <dgm:prSet presAssocID="{E7950083-611B-4E62-A500-3F1B8BB8DDFC}" presName="compositeSpace" presStyleCnt="0"/>
      <dgm:spPr/>
    </dgm:pt>
    <dgm:pt modelId="{A32B628B-3A89-47FF-AA2C-E00DB373ED25}" type="pres">
      <dgm:prSet presAssocID="{DD6C80C0-5745-45F9-945F-4CCB13A25E35}" presName="composite" presStyleCnt="0"/>
      <dgm:spPr/>
    </dgm:pt>
    <dgm:pt modelId="{7BA3ABCB-6781-42EC-94A6-45C62CC83AA3}" type="pres">
      <dgm:prSet presAssocID="{DD6C80C0-5745-45F9-945F-4CCB13A25E35}" presName="bgChev" presStyleLbl="node1" presStyleIdx="1" presStyleCnt="6"/>
      <dgm:spPr>
        <a:solidFill>
          <a:srgbClr val="C00000"/>
        </a:solidFill>
      </dgm:spPr>
    </dgm:pt>
    <dgm:pt modelId="{42B4F699-70E5-4A3C-AAD0-D2F904528E8C}" type="pres">
      <dgm:prSet presAssocID="{DD6C80C0-5745-45F9-945F-4CCB13A25E35}" presName="txNode" presStyleLbl="fgAcc1" presStyleIdx="1" presStyleCnt="6" custScaleX="134034">
        <dgm:presLayoutVars>
          <dgm:bulletEnabled val="1"/>
        </dgm:presLayoutVars>
      </dgm:prSet>
      <dgm:spPr/>
    </dgm:pt>
    <dgm:pt modelId="{50F4EB05-ECCF-4415-8FCC-D0FB23DC73D5}" type="pres">
      <dgm:prSet presAssocID="{C78C6565-3D33-46AA-8A2C-4DA3A3B5B15A}" presName="compositeSpace" presStyleCnt="0"/>
      <dgm:spPr/>
    </dgm:pt>
    <dgm:pt modelId="{AEBF2E74-4CE4-4F93-8C6A-E578265A2A54}" type="pres">
      <dgm:prSet presAssocID="{647DD81B-5A9A-4FBA-A28E-D3C47BA4FE60}" presName="composite" presStyleCnt="0"/>
      <dgm:spPr/>
    </dgm:pt>
    <dgm:pt modelId="{D77BEA11-3D6F-41F1-86EF-07B685B2588D}" type="pres">
      <dgm:prSet presAssocID="{647DD81B-5A9A-4FBA-A28E-D3C47BA4FE60}" presName="bgChev" presStyleLbl="node1" presStyleIdx="2" presStyleCnt="6"/>
      <dgm:spPr>
        <a:solidFill>
          <a:srgbClr val="C00000"/>
        </a:solidFill>
      </dgm:spPr>
    </dgm:pt>
    <dgm:pt modelId="{287CB4E8-B099-47BD-8E2A-54E7C9426E59}" type="pres">
      <dgm:prSet presAssocID="{647DD81B-5A9A-4FBA-A28E-D3C47BA4FE60}" presName="txNode" presStyleLbl="fgAcc1" presStyleIdx="2" presStyleCnt="6" custScaleX="107601">
        <dgm:presLayoutVars>
          <dgm:bulletEnabled val="1"/>
        </dgm:presLayoutVars>
      </dgm:prSet>
      <dgm:spPr/>
    </dgm:pt>
    <dgm:pt modelId="{0ADC337D-31F1-4151-8C4A-A6329BA0EF66}" type="pres">
      <dgm:prSet presAssocID="{7EF344A7-91C4-4802-901F-39EEB7700377}" presName="compositeSpace" presStyleCnt="0"/>
      <dgm:spPr/>
    </dgm:pt>
    <dgm:pt modelId="{55A88BE9-E779-4581-AFA9-0734961B22AD}" type="pres">
      <dgm:prSet presAssocID="{4591B14B-C9EA-4630-8177-B2ECE185429D}" presName="composite" presStyleCnt="0"/>
      <dgm:spPr/>
    </dgm:pt>
    <dgm:pt modelId="{A3461662-2176-425C-B7B3-E230FF043719}" type="pres">
      <dgm:prSet presAssocID="{4591B14B-C9EA-4630-8177-B2ECE185429D}" presName="bgChev" presStyleLbl="node1" presStyleIdx="3" presStyleCnt="6"/>
      <dgm:spPr>
        <a:solidFill>
          <a:srgbClr val="C00000"/>
        </a:solidFill>
      </dgm:spPr>
    </dgm:pt>
    <dgm:pt modelId="{FCE038F9-93B7-4279-B8D2-BCC5CD45B1B6}" type="pres">
      <dgm:prSet presAssocID="{4591B14B-C9EA-4630-8177-B2ECE185429D}" presName="txNode" presStyleLbl="fgAcc1" presStyleIdx="3" presStyleCnt="6">
        <dgm:presLayoutVars>
          <dgm:bulletEnabled val="1"/>
        </dgm:presLayoutVars>
      </dgm:prSet>
      <dgm:spPr/>
    </dgm:pt>
    <dgm:pt modelId="{B844EFDA-BFEF-47AD-A66A-293F00C54CA7}" type="pres">
      <dgm:prSet presAssocID="{F7811CF3-37C0-402A-A45F-BFDA1ACC6184}" presName="compositeSpace" presStyleCnt="0"/>
      <dgm:spPr/>
    </dgm:pt>
    <dgm:pt modelId="{C1B0834E-61DF-4845-A2C2-CF1E8260E18A}" type="pres">
      <dgm:prSet presAssocID="{D4249314-7A6A-4445-B889-1F8751C71043}" presName="composite" presStyleCnt="0"/>
      <dgm:spPr/>
    </dgm:pt>
    <dgm:pt modelId="{CF9CE14F-6E77-4F64-9AFE-CA3A865BFA95}" type="pres">
      <dgm:prSet presAssocID="{D4249314-7A6A-4445-B889-1F8751C71043}" presName="bgChev" presStyleLbl="node1" presStyleIdx="4" presStyleCnt="6"/>
      <dgm:spPr>
        <a:solidFill>
          <a:srgbClr val="C00000"/>
        </a:solidFill>
      </dgm:spPr>
    </dgm:pt>
    <dgm:pt modelId="{AE1D50AA-8C55-4303-B514-3306DC1B6263}" type="pres">
      <dgm:prSet presAssocID="{D4249314-7A6A-4445-B889-1F8751C71043}" presName="txNode" presStyleLbl="fgAcc1" presStyleIdx="4" presStyleCnt="6" custScaleX="108159">
        <dgm:presLayoutVars>
          <dgm:bulletEnabled val="1"/>
        </dgm:presLayoutVars>
      </dgm:prSet>
      <dgm:spPr/>
    </dgm:pt>
    <dgm:pt modelId="{1DB8747E-509B-4DEC-BB31-68D19D1015AA}" type="pres">
      <dgm:prSet presAssocID="{442EDC1E-A1CC-4E15-A9C6-F14094E1CDEE}" presName="compositeSpace" presStyleCnt="0"/>
      <dgm:spPr/>
    </dgm:pt>
    <dgm:pt modelId="{6603FFA9-09D4-4B60-AAF9-7CBEDD25367B}" type="pres">
      <dgm:prSet presAssocID="{E1E4BE2B-74C5-4B51-BBF1-70381E3ABF0E}" presName="composite" presStyleCnt="0"/>
      <dgm:spPr/>
    </dgm:pt>
    <dgm:pt modelId="{ABFEC09B-24AE-4385-80D6-203C2722FC1F}" type="pres">
      <dgm:prSet presAssocID="{E1E4BE2B-74C5-4B51-BBF1-70381E3ABF0E}" presName="bgChev" presStyleLbl="node1" presStyleIdx="5" presStyleCnt="6"/>
      <dgm:spPr>
        <a:solidFill>
          <a:srgbClr val="C00000"/>
        </a:solidFill>
      </dgm:spPr>
    </dgm:pt>
    <dgm:pt modelId="{162F1EEB-0948-4C79-98EF-29E1A3FC507B}" type="pres">
      <dgm:prSet presAssocID="{E1E4BE2B-74C5-4B51-BBF1-70381E3ABF0E}" presName="txNode" presStyleLbl="fgAcc1" presStyleIdx="5" presStyleCnt="6">
        <dgm:presLayoutVars>
          <dgm:bulletEnabled val="1"/>
        </dgm:presLayoutVars>
      </dgm:prSet>
      <dgm:spPr/>
    </dgm:pt>
  </dgm:ptLst>
  <dgm:cxnLst>
    <dgm:cxn modelId="{BC3AC60F-ED9C-4FAA-A036-13820FBFD24A}" srcId="{AC38541D-F46F-4622-BD18-72296DD0B550}" destId="{DD6C80C0-5745-45F9-945F-4CCB13A25E35}" srcOrd="1" destOrd="0" parTransId="{6CB8F38B-C9B4-4283-A0DF-9BEE745A05A8}" sibTransId="{C78C6565-3D33-46AA-8A2C-4DA3A3B5B15A}"/>
    <dgm:cxn modelId="{84D7B85F-7A82-4606-9A0E-C07E1B6FC2F7}" type="presOf" srcId="{D4249314-7A6A-4445-B889-1F8751C71043}" destId="{AE1D50AA-8C55-4303-B514-3306DC1B6263}" srcOrd="0" destOrd="0" presId="urn:microsoft.com/office/officeart/2005/8/layout/chevronAccent+Icon"/>
    <dgm:cxn modelId="{98C24645-7396-435A-90DC-F8587B2DCDB8}" srcId="{AC38541D-F46F-4622-BD18-72296DD0B550}" destId="{647DD81B-5A9A-4FBA-A28E-D3C47BA4FE60}" srcOrd="2" destOrd="0" parTransId="{1E80359C-F3BE-4078-9B7F-BF4CCE38862F}" sibTransId="{7EF344A7-91C4-4802-901F-39EEB7700377}"/>
    <dgm:cxn modelId="{C022B270-FCA6-4A3E-A534-1BF46A23A2C9}" type="presOf" srcId="{647DD81B-5A9A-4FBA-A28E-D3C47BA4FE60}" destId="{287CB4E8-B099-47BD-8E2A-54E7C9426E59}" srcOrd="0" destOrd="0" presId="urn:microsoft.com/office/officeart/2005/8/layout/chevronAccent+Icon"/>
    <dgm:cxn modelId="{D9E42E73-DAC7-42CD-97FB-2CB025B357FA}" srcId="{AC38541D-F46F-4622-BD18-72296DD0B550}" destId="{E1E4BE2B-74C5-4B51-BBF1-70381E3ABF0E}" srcOrd="5" destOrd="0" parTransId="{DA7DA3FD-010D-4A66-AB00-BF1EFF774E48}" sibTransId="{26BB56CE-A3EA-4688-AF32-1258FB2956DC}"/>
    <dgm:cxn modelId="{3A42517E-B4D5-459F-B427-C825DDAADDBA}" type="presOf" srcId="{E1E4BE2B-74C5-4B51-BBF1-70381E3ABF0E}" destId="{162F1EEB-0948-4C79-98EF-29E1A3FC507B}" srcOrd="0" destOrd="0" presId="urn:microsoft.com/office/officeart/2005/8/layout/chevronAccent+Icon"/>
    <dgm:cxn modelId="{D026A392-8F0F-4793-B6F3-12EC8BBC1889}" srcId="{AC38541D-F46F-4622-BD18-72296DD0B550}" destId="{D4249314-7A6A-4445-B889-1F8751C71043}" srcOrd="4" destOrd="0" parTransId="{4572870C-C58A-43BD-A7B1-4D940B5A4CA2}" sibTransId="{442EDC1E-A1CC-4E15-A9C6-F14094E1CDEE}"/>
    <dgm:cxn modelId="{D31859AB-40B3-4F93-9DAF-48EA41B37397}" srcId="{AC38541D-F46F-4622-BD18-72296DD0B550}" destId="{20E1A43D-B072-4146-AC90-2B8E5D0405CB}" srcOrd="0" destOrd="0" parTransId="{892F505D-E715-4BA1-8F0D-32682C025F4F}" sibTransId="{E7950083-611B-4E62-A500-3F1B8BB8DDFC}"/>
    <dgm:cxn modelId="{FFCC59B2-FD32-4B40-917D-31CBC634354F}" type="presOf" srcId="{20E1A43D-B072-4146-AC90-2B8E5D0405CB}" destId="{392A3653-F8DF-44DE-9B65-E4EA30FC3C25}" srcOrd="0" destOrd="0" presId="urn:microsoft.com/office/officeart/2005/8/layout/chevronAccent+Icon"/>
    <dgm:cxn modelId="{2BD763BB-F57E-4B11-84BC-D9E77CED3D65}" type="presOf" srcId="{AC38541D-F46F-4622-BD18-72296DD0B550}" destId="{D3A902B1-298C-4D61-A3DB-5E11281376AD}" srcOrd="0" destOrd="0" presId="urn:microsoft.com/office/officeart/2005/8/layout/chevronAccent+Icon"/>
    <dgm:cxn modelId="{E133DEC8-26E5-4FA1-8A4A-2E0EE4279413}" srcId="{AC38541D-F46F-4622-BD18-72296DD0B550}" destId="{4591B14B-C9EA-4630-8177-B2ECE185429D}" srcOrd="3" destOrd="0" parTransId="{FA2C3A3A-ED0C-44DD-B4BE-4ED70D8733AC}" sibTransId="{F7811CF3-37C0-402A-A45F-BFDA1ACC6184}"/>
    <dgm:cxn modelId="{CEF0B9E1-1C4F-4FA4-BBA6-1AE42AA4C567}" type="presOf" srcId="{DD6C80C0-5745-45F9-945F-4CCB13A25E35}" destId="{42B4F699-70E5-4A3C-AAD0-D2F904528E8C}" srcOrd="0" destOrd="0" presId="urn:microsoft.com/office/officeart/2005/8/layout/chevronAccent+Icon"/>
    <dgm:cxn modelId="{948E90F7-E125-4BD3-AD03-1C5CCFAEB168}" type="presOf" srcId="{4591B14B-C9EA-4630-8177-B2ECE185429D}" destId="{FCE038F9-93B7-4279-B8D2-BCC5CD45B1B6}" srcOrd="0" destOrd="0" presId="urn:microsoft.com/office/officeart/2005/8/layout/chevronAccent+Icon"/>
    <dgm:cxn modelId="{69D30401-25FC-4D71-8EE8-24AFCFCF7A52}" type="presParOf" srcId="{D3A902B1-298C-4D61-A3DB-5E11281376AD}" destId="{15B15DD8-1691-403E-8628-2AA83E0AF366}" srcOrd="0" destOrd="0" presId="urn:microsoft.com/office/officeart/2005/8/layout/chevronAccent+Icon"/>
    <dgm:cxn modelId="{6A317C53-F22C-421B-862E-FF3727A043C4}" type="presParOf" srcId="{15B15DD8-1691-403E-8628-2AA83E0AF366}" destId="{92A6C8AB-B020-4CBA-ACED-5E84AB0952B8}" srcOrd="0" destOrd="0" presId="urn:microsoft.com/office/officeart/2005/8/layout/chevronAccent+Icon"/>
    <dgm:cxn modelId="{A17D1610-BBA2-4244-9731-CE3A9FFE5232}" type="presParOf" srcId="{15B15DD8-1691-403E-8628-2AA83E0AF366}" destId="{392A3653-F8DF-44DE-9B65-E4EA30FC3C25}" srcOrd="1" destOrd="0" presId="urn:microsoft.com/office/officeart/2005/8/layout/chevronAccent+Icon"/>
    <dgm:cxn modelId="{B501B7D7-998A-4195-9537-DCBBCB6753CD}" type="presParOf" srcId="{D3A902B1-298C-4D61-A3DB-5E11281376AD}" destId="{E85BD930-C95E-46AA-8697-B803C010A53E}" srcOrd="1" destOrd="0" presId="urn:microsoft.com/office/officeart/2005/8/layout/chevronAccent+Icon"/>
    <dgm:cxn modelId="{DA46678E-AFD2-49CA-9CF1-4CB77FCAD020}" type="presParOf" srcId="{D3A902B1-298C-4D61-A3DB-5E11281376AD}" destId="{A32B628B-3A89-47FF-AA2C-E00DB373ED25}" srcOrd="2" destOrd="0" presId="urn:microsoft.com/office/officeart/2005/8/layout/chevronAccent+Icon"/>
    <dgm:cxn modelId="{CDF15AD7-DAF4-416B-8ECA-372A354BF171}" type="presParOf" srcId="{A32B628B-3A89-47FF-AA2C-E00DB373ED25}" destId="{7BA3ABCB-6781-42EC-94A6-45C62CC83AA3}" srcOrd="0" destOrd="0" presId="urn:microsoft.com/office/officeart/2005/8/layout/chevronAccent+Icon"/>
    <dgm:cxn modelId="{2CC3B80A-A236-47D5-946C-4E6E3C6626FC}" type="presParOf" srcId="{A32B628B-3A89-47FF-AA2C-E00DB373ED25}" destId="{42B4F699-70E5-4A3C-AAD0-D2F904528E8C}" srcOrd="1" destOrd="0" presId="urn:microsoft.com/office/officeart/2005/8/layout/chevronAccent+Icon"/>
    <dgm:cxn modelId="{9E3C454A-B4F7-4F8E-A65E-46AD74B75159}" type="presParOf" srcId="{D3A902B1-298C-4D61-A3DB-5E11281376AD}" destId="{50F4EB05-ECCF-4415-8FCC-D0FB23DC73D5}" srcOrd="3" destOrd="0" presId="urn:microsoft.com/office/officeart/2005/8/layout/chevronAccent+Icon"/>
    <dgm:cxn modelId="{23DC37F0-61A6-4B14-A8B7-227A227A9569}" type="presParOf" srcId="{D3A902B1-298C-4D61-A3DB-5E11281376AD}" destId="{AEBF2E74-4CE4-4F93-8C6A-E578265A2A54}" srcOrd="4" destOrd="0" presId="urn:microsoft.com/office/officeart/2005/8/layout/chevronAccent+Icon"/>
    <dgm:cxn modelId="{972C983C-02FE-4575-B135-A42A8718281C}" type="presParOf" srcId="{AEBF2E74-4CE4-4F93-8C6A-E578265A2A54}" destId="{D77BEA11-3D6F-41F1-86EF-07B685B2588D}" srcOrd="0" destOrd="0" presId="urn:microsoft.com/office/officeart/2005/8/layout/chevronAccent+Icon"/>
    <dgm:cxn modelId="{00B88B9F-E91A-48AD-8292-8F4F642AE538}" type="presParOf" srcId="{AEBF2E74-4CE4-4F93-8C6A-E578265A2A54}" destId="{287CB4E8-B099-47BD-8E2A-54E7C9426E59}" srcOrd="1" destOrd="0" presId="urn:microsoft.com/office/officeart/2005/8/layout/chevronAccent+Icon"/>
    <dgm:cxn modelId="{5A4CB89B-5F32-44F9-89AD-9D66EEFE74C8}" type="presParOf" srcId="{D3A902B1-298C-4D61-A3DB-5E11281376AD}" destId="{0ADC337D-31F1-4151-8C4A-A6329BA0EF66}" srcOrd="5" destOrd="0" presId="urn:microsoft.com/office/officeart/2005/8/layout/chevronAccent+Icon"/>
    <dgm:cxn modelId="{B19C9EA5-C4AC-4A60-8E77-F9746991C34F}" type="presParOf" srcId="{D3A902B1-298C-4D61-A3DB-5E11281376AD}" destId="{55A88BE9-E779-4581-AFA9-0734961B22AD}" srcOrd="6" destOrd="0" presId="urn:microsoft.com/office/officeart/2005/8/layout/chevronAccent+Icon"/>
    <dgm:cxn modelId="{0916CA0E-E14B-4885-884A-5715A3B6DE0E}" type="presParOf" srcId="{55A88BE9-E779-4581-AFA9-0734961B22AD}" destId="{A3461662-2176-425C-B7B3-E230FF043719}" srcOrd="0" destOrd="0" presId="urn:microsoft.com/office/officeart/2005/8/layout/chevronAccent+Icon"/>
    <dgm:cxn modelId="{8269CEF5-4623-4C3F-8097-9A296A371EAE}" type="presParOf" srcId="{55A88BE9-E779-4581-AFA9-0734961B22AD}" destId="{FCE038F9-93B7-4279-B8D2-BCC5CD45B1B6}" srcOrd="1" destOrd="0" presId="urn:microsoft.com/office/officeart/2005/8/layout/chevronAccent+Icon"/>
    <dgm:cxn modelId="{19140352-BC95-4E4C-BC02-B52D87B24FC0}" type="presParOf" srcId="{D3A902B1-298C-4D61-A3DB-5E11281376AD}" destId="{B844EFDA-BFEF-47AD-A66A-293F00C54CA7}" srcOrd="7" destOrd="0" presId="urn:microsoft.com/office/officeart/2005/8/layout/chevronAccent+Icon"/>
    <dgm:cxn modelId="{7D45ED6A-7296-4329-BEB5-DD6C2A406E4E}" type="presParOf" srcId="{D3A902B1-298C-4D61-A3DB-5E11281376AD}" destId="{C1B0834E-61DF-4845-A2C2-CF1E8260E18A}" srcOrd="8" destOrd="0" presId="urn:microsoft.com/office/officeart/2005/8/layout/chevronAccent+Icon"/>
    <dgm:cxn modelId="{38D3D414-3818-4BDA-A20B-A5C8AE170AB0}" type="presParOf" srcId="{C1B0834E-61DF-4845-A2C2-CF1E8260E18A}" destId="{CF9CE14F-6E77-4F64-9AFE-CA3A865BFA95}" srcOrd="0" destOrd="0" presId="urn:microsoft.com/office/officeart/2005/8/layout/chevronAccent+Icon"/>
    <dgm:cxn modelId="{61B17F80-1C86-4DA5-AED4-58E3A19D355F}" type="presParOf" srcId="{C1B0834E-61DF-4845-A2C2-CF1E8260E18A}" destId="{AE1D50AA-8C55-4303-B514-3306DC1B6263}" srcOrd="1" destOrd="0" presId="urn:microsoft.com/office/officeart/2005/8/layout/chevronAccent+Icon"/>
    <dgm:cxn modelId="{17A56A42-0ACC-4A4A-8362-B0568B40262E}" type="presParOf" srcId="{D3A902B1-298C-4D61-A3DB-5E11281376AD}" destId="{1DB8747E-509B-4DEC-BB31-68D19D1015AA}" srcOrd="9" destOrd="0" presId="urn:microsoft.com/office/officeart/2005/8/layout/chevronAccent+Icon"/>
    <dgm:cxn modelId="{68272A61-B724-4044-92F5-E3461098FC53}" type="presParOf" srcId="{D3A902B1-298C-4D61-A3DB-5E11281376AD}" destId="{6603FFA9-09D4-4B60-AAF9-7CBEDD25367B}" srcOrd="10" destOrd="0" presId="urn:microsoft.com/office/officeart/2005/8/layout/chevronAccent+Icon"/>
    <dgm:cxn modelId="{2BCFADFE-78BC-47B6-9FBE-B93A3013789B}" type="presParOf" srcId="{6603FFA9-09D4-4B60-AAF9-7CBEDD25367B}" destId="{ABFEC09B-24AE-4385-80D6-203C2722FC1F}" srcOrd="0" destOrd="0" presId="urn:microsoft.com/office/officeart/2005/8/layout/chevronAccent+Icon"/>
    <dgm:cxn modelId="{91F781CD-7214-464E-BDEB-583EFCC45753}" type="presParOf" srcId="{6603FFA9-09D4-4B60-AAF9-7CBEDD25367B}" destId="{162F1EEB-0948-4C79-98EF-29E1A3FC507B}"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0E0E2A-5FFB-4CE5-88A7-B7140C6A2D6C}"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2F3F4D58-3ECE-4ECA-90D2-40393BF41D9D}">
      <dgm:prSet phldrT="[Text]" custT="1"/>
      <dgm:spPr>
        <a:solidFill>
          <a:srgbClr val="CC0000"/>
        </a:solidFill>
        <a:ln>
          <a:solidFill>
            <a:srgbClr val="CC0000"/>
          </a:solidFill>
        </a:ln>
      </dgm:spPr>
      <dgm:t>
        <a:bodyPr/>
        <a:lstStyle/>
        <a:p>
          <a:r>
            <a:rPr lang="en-IN" sz="1400" dirty="0"/>
            <a:t>age</a:t>
          </a:r>
          <a:endParaRPr lang="en-US" sz="1400" dirty="0"/>
        </a:p>
      </dgm:t>
    </dgm:pt>
    <dgm:pt modelId="{D218395A-3627-457D-8A6C-19D9314A4EAC}" type="parTrans" cxnId="{BB373A28-B5BD-418D-AF81-4662DD7FF596}">
      <dgm:prSet/>
      <dgm:spPr/>
      <dgm:t>
        <a:bodyPr/>
        <a:lstStyle/>
        <a:p>
          <a:endParaRPr lang="en-US"/>
        </a:p>
      </dgm:t>
    </dgm:pt>
    <dgm:pt modelId="{07DDBFF1-6DE7-4186-9F64-0DABF40E0016}" type="sibTrans" cxnId="{BB373A28-B5BD-418D-AF81-4662DD7FF596}">
      <dgm:prSet/>
      <dgm:spPr>
        <a:solidFill>
          <a:srgbClr val="CC0000"/>
        </a:solidFill>
        <a:ln>
          <a:solidFill>
            <a:srgbClr val="CC0000"/>
          </a:solidFill>
        </a:ln>
      </dgm:spPr>
      <dgm:t>
        <a:bodyPr/>
        <a:lstStyle/>
        <a:p>
          <a:endParaRPr lang="en-US"/>
        </a:p>
      </dgm:t>
    </dgm:pt>
    <dgm:pt modelId="{12D4E707-7AA7-424C-9020-60841C1A709B}">
      <dgm:prSet phldrT="[Text]" custT="1"/>
      <dgm:spPr>
        <a:solidFill>
          <a:srgbClr val="CC0000"/>
        </a:solidFill>
        <a:ln>
          <a:solidFill>
            <a:srgbClr val="CC0000"/>
          </a:solidFill>
        </a:ln>
      </dgm:spPr>
      <dgm:t>
        <a:bodyPr/>
        <a:lstStyle/>
        <a:p>
          <a:r>
            <a:rPr lang="en-IN" sz="1400" dirty="0"/>
            <a:t>diaBP</a:t>
          </a:r>
          <a:endParaRPr lang="en-US" sz="1400" dirty="0"/>
        </a:p>
      </dgm:t>
    </dgm:pt>
    <dgm:pt modelId="{59C3B685-64A9-460B-85C3-71FA23C00509}" type="parTrans" cxnId="{916325AC-60B4-4678-A7D0-7E613E95B65D}">
      <dgm:prSet/>
      <dgm:spPr/>
      <dgm:t>
        <a:bodyPr/>
        <a:lstStyle/>
        <a:p>
          <a:endParaRPr lang="en-US"/>
        </a:p>
      </dgm:t>
    </dgm:pt>
    <dgm:pt modelId="{803719BB-DD15-4C35-8D32-E9C4EA0478FB}" type="sibTrans" cxnId="{916325AC-60B4-4678-A7D0-7E613E95B65D}">
      <dgm:prSet/>
      <dgm:spPr>
        <a:solidFill>
          <a:srgbClr val="CC0000"/>
        </a:solidFill>
        <a:ln>
          <a:solidFill>
            <a:srgbClr val="CC0000"/>
          </a:solidFill>
        </a:ln>
      </dgm:spPr>
      <dgm:t>
        <a:bodyPr/>
        <a:lstStyle/>
        <a:p>
          <a:endParaRPr lang="en-US"/>
        </a:p>
      </dgm:t>
    </dgm:pt>
    <dgm:pt modelId="{60F49DDD-E157-4484-AF63-BF55A8F7EBC1}">
      <dgm:prSet phldrT="[Text]" custT="1"/>
      <dgm:spPr>
        <a:solidFill>
          <a:srgbClr val="CC0000"/>
        </a:solidFill>
        <a:ln>
          <a:solidFill>
            <a:srgbClr val="CC0000"/>
          </a:solidFill>
        </a:ln>
      </dgm:spPr>
      <dgm:t>
        <a:bodyPr/>
        <a:lstStyle/>
        <a:p>
          <a:r>
            <a:rPr lang="en-IN" sz="1400" dirty="0"/>
            <a:t>sysBP</a:t>
          </a:r>
          <a:endParaRPr lang="en-US" sz="1400" dirty="0"/>
        </a:p>
      </dgm:t>
    </dgm:pt>
    <dgm:pt modelId="{42C5E18C-A838-4FEB-B1CC-4432E5A17E40}" type="parTrans" cxnId="{2234961F-4BD1-404A-9114-5434C78CC530}">
      <dgm:prSet/>
      <dgm:spPr/>
      <dgm:t>
        <a:bodyPr/>
        <a:lstStyle/>
        <a:p>
          <a:endParaRPr lang="en-US"/>
        </a:p>
      </dgm:t>
    </dgm:pt>
    <dgm:pt modelId="{66AB78BE-6622-4308-BEDD-545FB4968858}" type="sibTrans" cxnId="{2234961F-4BD1-404A-9114-5434C78CC530}">
      <dgm:prSet/>
      <dgm:spPr>
        <a:solidFill>
          <a:srgbClr val="CC0000"/>
        </a:solidFill>
        <a:ln>
          <a:solidFill>
            <a:srgbClr val="CC0000"/>
          </a:solidFill>
        </a:ln>
      </dgm:spPr>
      <dgm:t>
        <a:bodyPr/>
        <a:lstStyle/>
        <a:p>
          <a:endParaRPr lang="en-US"/>
        </a:p>
      </dgm:t>
    </dgm:pt>
    <dgm:pt modelId="{711389C1-D0CE-4F01-A38F-F554D7E87610}" type="pres">
      <dgm:prSet presAssocID="{E10E0E2A-5FFB-4CE5-88A7-B7140C6A2D6C}" presName="Name0" presStyleCnt="0">
        <dgm:presLayoutVars>
          <dgm:chMax/>
          <dgm:chPref/>
          <dgm:dir/>
          <dgm:animLvl val="lvl"/>
        </dgm:presLayoutVars>
      </dgm:prSet>
      <dgm:spPr/>
    </dgm:pt>
    <dgm:pt modelId="{A0514353-906C-4968-9A31-71E3A33B3C48}" type="pres">
      <dgm:prSet presAssocID="{2F3F4D58-3ECE-4ECA-90D2-40393BF41D9D}" presName="composite" presStyleCnt="0"/>
      <dgm:spPr/>
    </dgm:pt>
    <dgm:pt modelId="{6BE5C111-3467-4E1B-B199-33E5166904EA}" type="pres">
      <dgm:prSet presAssocID="{2F3F4D58-3ECE-4ECA-90D2-40393BF41D9D}" presName="Parent1" presStyleLbl="node1" presStyleIdx="0" presStyleCnt="6">
        <dgm:presLayoutVars>
          <dgm:chMax val="1"/>
          <dgm:chPref val="1"/>
          <dgm:bulletEnabled val="1"/>
        </dgm:presLayoutVars>
      </dgm:prSet>
      <dgm:spPr/>
    </dgm:pt>
    <dgm:pt modelId="{0F702D07-DD25-47CF-8D3F-4A6BC6E4114B}" type="pres">
      <dgm:prSet presAssocID="{2F3F4D58-3ECE-4ECA-90D2-40393BF41D9D}" presName="Childtext1" presStyleLbl="revTx" presStyleIdx="0" presStyleCnt="3">
        <dgm:presLayoutVars>
          <dgm:chMax val="0"/>
          <dgm:chPref val="0"/>
          <dgm:bulletEnabled val="1"/>
        </dgm:presLayoutVars>
      </dgm:prSet>
      <dgm:spPr/>
    </dgm:pt>
    <dgm:pt modelId="{6A9628BD-E75E-4B18-A6E6-C222F2EF92B3}" type="pres">
      <dgm:prSet presAssocID="{2F3F4D58-3ECE-4ECA-90D2-40393BF41D9D}" presName="BalanceSpacing" presStyleCnt="0"/>
      <dgm:spPr/>
    </dgm:pt>
    <dgm:pt modelId="{E994AC5F-DE4A-419C-AEEA-09F4CB7E76CD}" type="pres">
      <dgm:prSet presAssocID="{2F3F4D58-3ECE-4ECA-90D2-40393BF41D9D}" presName="BalanceSpacing1" presStyleCnt="0"/>
      <dgm:spPr/>
    </dgm:pt>
    <dgm:pt modelId="{D60470E3-9691-4693-9533-DE463D04B2E6}" type="pres">
      <dgm:prSet presAssocID="{07DDBFF1-6DE7-4186-9F64-0DABF40E0016}" presName="Accent1Text" presStyleLbl="node1" presStyleIdx="1" presStyleCnt="6"/>
      <dgm:spPr/>
    </dgm:pt>
    <dgm:pt modelId="{212491D1-7713-488D-B5FD-4FA503BC713D}" type="pres">
      <dgm:prSet presAssocID="{07DDBFF1-6DE7-4186-9F64-0DABF40E0016}" presName="spaceBetweenRectangles" presStyleCnt="0"/>
      <dgm:spPr/>
    </dgm:pt>
    <dgm:pt modelId="{2FCE87B3-9E79-4A2D-AD1D-815326E48058}" type="pres">
      <dgm:prSet presAssocID="{12D4E707-7AA7-424C-9020-60841C1A709B}" presName="composite" presStyleCnt="0"/>
      <dgm:spPr/>
    </dgm:pt>
    <dgm:pt modelId="{B0800B5B-D808-4C00-9F62-72D8A4C41079}" type="pres">
      <dgm:prSet presAssocID="{12D4E707-7AA7-424C-9020-60841C1A709B}" presName="Parent1" presStyleLbl="node1" presStyleIdx="2" presStyleCnt="6">
        <dgm:presLayoutVars>
          <dgm:chMax val="1"/>
          <dgm:chPref val="1"/>
          <dgm:bulletEnabled val="1"/>
        </dgm:presLayoutVars>
      </dgm:prSet>
      <dgm:spPr/>
    </dgm:pt>
    <dgm:pt modelId="{132265AC-0FA3-41B7-BEC9-366DA22074BD}" type="pres">
      <dgm:prSet presAssocID="{12D4E707-7AA7-424C-9020-60841C1A709B}" presName="Childtext1" presStyleLbl="revTx" presStyleIdx="1" presStyleCnt="3">
        <dgm:presLayoutVars>
          <dgm:chMax val="0"/>
          <dgm:chPref val="0"/>
          <dgm:bulletEnabled val="1"/>
        </dgm:presLayoutVars>
      </dgm:prSet>
      <dgm:spPr/>
    </dgm:pt>
    <dgm:pt modelId="{E4EDB99F-001D-41C3-BE50-00B7405C741D}" type="pres">
      <dgm:prSet presAssocID="{12D4E707-7AA7-424C-9020-60841C1A709B}" presName="BalanceSpacing" presStyleCnt="0"/>
      <dgm:spPr/>
    </dgm:pt>
    <dgm:pt modelId="{07EFDACE-B1BB-433D-9BE9-98F252BDCAB4}" type="pres">
      <dgm:prSet presAssocID="{12D4E707-7AA7-424C-9020-60841C1A709B}" presName="BalanceSpacing1" presStyleCnt="0"/>
      <dgm:spPr/>
    </dgm:pt>
    <dgm:pt modelId="{07D01108-ED20-452C-B052-5AAE023334D3}" type="pres">
      <dgm:prSet presAssocID="{803719BB-DD15-4C35-8D32-E9C4EA0478FB}" presName="Accent1Text" presStyleLbl="node1" presStyleIdx="3" presStyleCnt="6"/>
      <dgm:spPr/>
    </dgm:pt>
    <dgm:pt modelId="{05A0B43A-3D3E-4100-B1CF-73A49DF578ED}" type="pres">
      <dgm:prSet presAssocID="{803719BB-DD15-4C35-8D32-E9C4EA0478FB}" presName="spaceBetweenRectangles" presStyleCnt="0"/>
      <dgm:spPr/>
    </dgm:pt>
    <dgm:pt modelId="{253D96BA-1C92-451E-B167-246AC92B733D}" type="pres">
      <dgm:prSet presAssocID="{60F49DDD-E157-4484-AF63-BF55A8F7EBC1}" presName="composite" presStyleCnt="0"/>
      <dgm:spPr/>
    </dgm:pt>
    <dgm:pt modelId="{51DF5052-C519-4B08-AE17-ABD130867809}" type="pres">
      <dgm:prSet presAssocID="{60F49DDD-E157-4484-AF63-BF55A8F7EBC1}" presName="Parent1" presStyleLbl="node1" presStyleIdx="4" presStyleCnt="6">
        <dgm:presLayoutVars>
          <dgm:chMax val="1"/>
          <dgm:chPref val="1"/>
          <dgm:bulletEnabled val="1"/>
        </dgm:presLayoutVars>
      </dgm:prSet>
      <dgm:spPr/>
    </dgm:pt>
    <dgm:pt modelId="{3C8F1B66-F8C9-4F1F-9C0C-A5270FB585B2}" type="pres">
      <dgm:prSet presAssocID="{60F49DDD-E157-4484-AF63-BF55A8F7EBC1}" presName="Childtext1" presStyleLbl="revTx" presStyleIdx="2" presStyleCnt="3">
        <dgm:presLayoutVars>
          <dgm:chMax val="0"/>
          <dgm:chPref val="0"/>
          <dgm:bulletEnabled val="1"/>
        </dgm:presLayoutVars>
      </dgm:prSet>
      <dgm:spPr/>
    </dgm:pt>
    <dgm:pt modelId="{9B527CC0-4BA8-4104-AE08-85295232DB62}" type="pres">
      <dgm:prSet presAssocID="{60F49DDD-E157-4484-AF63-BF55A8F7EBC1}" presName="BalanceSpacing" presStyleCnt="0"/>
      <dgm:spPr/>
    </dgm:pt>
    <dgm:pt modelId="{6324806A-A9C1-466D-804C-EEF805BC1FC1}" type="pres">
      <dgm:prSet presAssocID="{60F49DDD-E157-4484-AF63-BF55A8F7EBC1}" presName="BalanceSpacing1" presStyleCnt="0"/>
      <dgm:spPr/>
    </dgm:pt>
    <dgm:pt modelId="{CB345E98-69B3-49EA-B39D-7F76BF33A8C0}" type="pres">
      <dgm:prSet presAssocID="{66AB78BE-6622-4308-BEDD-545FB4968858}" presName="Accent1Text" presStyleLbl="node1" presStyleIdx="5" presStyleCnt="6"/>
      <dgm:spPr/>
    </dgm:pt>
  </dgm:ptLst>
  <dgm:cxnLst>
    <dgm:cxn modelId="{2234961F-4BD1-404A-9114-5434C78CC530}" srcId="{E10E0E2A-5FFB-4CE5-88A7-B7140C6A2D6C}" destId="{60F49DDD-E157-4484-AF63-BF55A8F7EBC1}" srcOrd="2" destOrd="0" parTransId="{42C5E18C-A838-4FEB-B1CC-4432E5A17E40}" sibTransId="{66AB78BE-6622-4308-BEDD-545FB4968858}"/>
    <dgm:cxn modelId="{F2A7E523-0F7F-4F3D-B5B7-9D973C0FD769}" type="presOf" srcId="{2F3F4D58-3ECE-4ECA-90D2-40393BF41D9D}" destId="{6BE5C111-3467-4E1B-B199-33E5166904EA}" srcOrd="0" destOrd="0" presId="urn:microsoft.com/office/officeart/2008/layout/AlternatingHexagons"/>
    <dgm:cxn modelId="{BB373A28-B5BD-418D-AF81-4662DD7FF596}" srcId="{E10E0E2A-5FFB-4CE5-88A7-B7140C6A2D6C}" destId="{2F3F4D58-3ECE-4ECA-90D2-40393BF41D9D}" srcOrd="0" destOrd="0" parTransId="{D218395A-3627-457D-8A6C-19D9314A4EAC}" sibTransId="{07DDBFF1-6DE7-4186-9F64-0DABF40E0016}"/>
    <dgm:cxn modelId="{CA3DCE28-88B3-4639-A058-1CBE86953021}" type="presOf" srcId="{66AB78BE-6622-4308-BEDD-545FB4968858}" destId="{CB345E98-69B3-49EA-B39D-7F76BF33A8C0}" srcOrd="0" destOrd="0" presId="urn:microsoft.com/office/officeart/2008/layout/AlternatingHexagons"/>
    <dgm:cxn modelId="{539DF269-5630-43C5-86BA-4401D049BC29}" type="presOf" srcId="{60F49DDD-E157-4484-AF63-BF55A8F7EBC1}" destId="{51DF5052-C519-4B08-AE17-ABD130867809}" srcOrd="0" destOrd="0" presId="urn:microsoft.com/office/officeart/2008/layout/AlternatingHexagons"/>
    <dgm:cxn modelId="{1F48F08E-0A92-4FCA-B5F6-9565553C372C}" type="presOf" srcId="{07DDBFF1-6DE7-4186-9F64-0DABF40E0016}" destId="{D60470E3-9691-4693-9533-DE463D04B2E6}" srcOrd="0" destOrd="0" presId="urn:microsoft.com/office/officeart/2008/layout/AlternatingHexagons"/>
    <dgm:cxn modelId="{63150B9B-4D3C-4CC8-B334-26166AEC0019}" type="presOf" srcId="{12D4E707-7AA7-424C-9020-60841C1A709B}" destId="{B0800B5B-D808-4C00-9F62-72D8A4C41079}" srcOrd="0" destOrd="0" presId="urn:microsoft.com/office/officeart/2008/layout/AlternatingHexagons"/>
    <dgm:cxn modelId="{916325AC-60B4-4678-A7D0-7E613E95B65D}" srcId="{E10E0E2A-5FFB-4CE5-88A7-B7140C6A2D6C}" destId="{12D4E707-7AA7-424C-9020-60841C1A709B}" srcOrd="1" destOrd="0" parTransId="{59C3B685-64A9-460B-85C3-71FA23C00509}" sibTransId="{803719BB-DD15-4C35-8D32-E9C4EA0478FB}"/>
    <dgm:cxn modelId="{8BAA87B2-CA65-4D6F-BB49-73E1D12CC35E}" type="presOf" srcId="{E10E0E2A-5FFB-4CE5-88A7-B7140C6A2D6C}" destId="{711389C1-D0CE-4F01-A38F-F554D7E87610}" srcOrd="0" destOrd="0" presId="urn:microsoft.com/office/officeart/2008/layout/AlternatingHexagons"/>
    <dgm:cxn modelId="{F86D17CE-5917-4EE1-8C1C-B4F250B1336E}" type="presOf" srcId="{803719BB-DD15-4C35-8D32-E9C4EA0478FB}" destId="{07D01108-ED20-452C-B052-5AAE023334D3}" srcOrd="0" destOrd="0" presId="urn:microsoft.com/office/officeart/2008/layout/AlternatingHexagons"/>
    <dgm:cxn modelId="{E224C0EE-7376-4CAB-8238-551C9AC0FD72}" type="presParOf" srcId="{711389C1-D0CE-4F01-A38F-F554D7E87610}" destId="{A0514353-906C-4968-9A31-71E3A33B3C48}" srcOrd="0" destOrd="0" presId="urn:microsoft.com/office/officeart/2008/layout/AlternatingHexagons"/>
    <dgm:cxn modelId="{ADF763FF-1706-44A8-A0D5-39A2F0C0A147}" type="presParOf" srcId="{A0514353-906C-4968-9A31-71E3A33B3C48}" destId="{6BE5C111-3467-4E1B-B199-33E5166904EA}" srcOrd="0" destOrd="0" presId="urn:microsoft.com/office/officeart/2008/layout/AlternatingHexagons"/>
    <dgm:cxn modelId="{0BBEB8AC-C4E5-42CB-9D25-D9BF80FB7AC4}" type="presParOf" srcId="{A0514353-906C-4968-9A31-71E3A33B3C48}" destId="{0F702D07-DD25-47CF-8D3F-4A6BC6E4114B}" srcOrd="1" destOrd="0" presId="urn:microsoft.com/office/officeart/2008/layout/AlternatingHexagons"/>
    <dgm:cxn modelId="{61473E1E-AA36-4424-A977-19E56EC2E1F6}" type="presParOf" srcId="{A0514353-906C-4968-9A31-71E3A33B3C48}" destId="{6A9628BD-E75E-4B18-A6E6-C222F2EF92B3}" srcOrd="2" destOrd="0" presId="urn:microsoft.com/office/officeart/2008/layout/AlternatingHexagons"/>
    <dgm:cxn modelId="{81D58F6D-8BA4-49BB-9393-850D08D46001}" type="presParOf" srcId="{A0514353-906C-4968-9A31-71E3A33B3C48}" destId="{E994AC5F-DE4A-419C-AEEA-09F4CB7E76CD}" srcOrd="3" destOrd="0" presId="urn:microsoft.com/office/officeart/2008/layout/AlternatingHexagons"/>
    <dgm:cxn modelId="{CEFBE9ED-0A78-4A42-9D1D-1BB59AAFB8FD}" type="presParOf" srcId="{A0514353-906C-4968-9A31-71E3A33B3C48}" destId="{D60470E3-9691-4693-9533-DE463D04B2E6}" srcOrd="4" destOrd="0" presId="urn:microsoft.com/office/officeart/2008/layout/AlternatingHexagons"/>
    <dgm:cxn modelId="{4C01BD0D-F715-4D19-82A5-3AD357CBE5A5}" type="presParOf" srcId="{711389C1-D0CE-4F01-A38F-F554D7E87610}" destId="{212491D1-7713-488D-B5FD-4FA503BC713D}" srcOrd="1" destOrd="0" presId="urn:microsoft.com/office/officeart/2008/layout/AlternatingHexagons"/>
    <dgm:cxn modelId="{5417652B-760E-4CF6-8A7A-7175A6C9E004}" type="presParOf" srcId="{711389C1-D0CE-4F01-A38F-F554D7E87610}" destId="{2FCE87B3-9E79-4A2D-AD1D-815326E48058}" srcOrd="2" destOrd="0" presId="urn:microsoft.com/office/officeart/2008/layout/AlternatingHexagons"/>
    <dgm:cxn modelId="{578ED297-C7CF-4763-B309-E8A6DFC20352}" type="presParOf" srcId="{2FCE87B3-9E79-4A2D-AD1D-815326E48058}" destId="{B0800B5B-D808-4C00-9F62-72D8A4C41079}" srcOrd="0" destOrd="0" presId="urn:microsoft.com/office/officeart/2008/layout/AlternatingHexagons"/>
    <dgm:cxn modelId="{9F2B7F15-C667-4D8F-9245-F7C9DDD335C4}" type="presParOf" srcId="{2FCE87B3-9E79-4A2D-AD1D-815326E48058}" destId="{132265AC-0FA3-41B7-BEC9-366DA22074BD}" srcOrd="1" destOrd="0" presId="urn:microsoft.com/office/officeart/2008/layout/AlternatingHexagons"/>
    <dgm:cxn modelId="{74F19A46-6656-4272-96E7-FE2495FD688C}" type="presParOf" srcId="{2FCE87B3-9E79-4A2D-AD1D-815326E48058}" destId="{E4EDB99F-001D-41C3-BE50-00B7405C741D}" srcOrd="2" destOrd="0" presId="urn:microsoft.com/office/officeart/2008/layout/AlternatingHexagons"/>
    <dgm:cxn modelId="{68EB3415-9213-40D0-93F6-239C23EE1D44}" type="presParOf" srcId="{2FCE87B3-9E79-4A2D-AD1D-815326E48058}" destId="{07EFDACE-B1BB-433D-9BE9-98F252BDCAB4}" srcOrd="3" destOrd="0" presId="urn:microsoft.com/office/officeart/2008/layout/AlternatingHexagons"/>
    <dgm:cxn modelId="{C2CDB388-3939-4960-824F-9EC133C8FB78}" type="presParOf" srcId="{2FCE87B3-9E79-4A2D-AD1D-815326E48058}" destId="{07D01108-ED20-452C-B052-5AAE023334D3}" srcOrd="4" destOrd="0" presId="urn:microsoft.com/office/officeart/2008/layout/AlternatingHexagons"/>
    <dgm:cxn modelId="{94D92466-9126-4FC2-8091-E7343FE9747F}" type="presParOf" srcId="{711389C1-D0CE-4F01-A38F-F554D7E87610}" destId="{05A0B43A-3D3E-4100-B1CF-73A49DF578ED}" srcOrd="3" destOrd="0" presId="urn:microsoft.com/office/officeart/2008/layout/AlternatingHexagons"/>
    <dgm:cxn modelId="{26400F19-382C-4D2D-99B0-60460BFCD14F}" type="presParOf" srcId="{711389C1-D0CE-4F01-A38F-F554D7E87610}" destId="{253D96BA-1C92-451E-B167-246AC92B733D}" srcOrd="4" destOrd="0" presId="urn:microsoft.com/office/officeart/2008/layout/AlternatingHexagons"/>
    <dgm:cxn modelId="{2C91C673-6A22-459E-82CA-8735C06B81A3}" type="presParOf" srcId="{253D96BA-1C92-451E-B167-246AC92B733D}" destId="{51DF5052-C519-4B08-AE17-ABD130867809}" srcOrd="0" destOrd="0" presId="urn:microsoft.com/office/officeart/2008/layout/AlternatingHexagons"/>
    <dgm:cxn modelId="{A456487D-2AA0-4049-A798-DACB634CE763}" type="presParOf" srcId="{253D96BA-1C92-451E-B167-246AC92B733D}" destId="{3C8F1B66-F8C9-4F1F-9C0C-A5270FB585B2}" srcOrd="1" destOrd="0" presId="urn:microsoft.com/office/officeart/2008/layout/AlternatingHexagons"/>
    <dgm:cxn modelId="{02E42D9B-9B9A-43F5-9013-E5CF01C0C5A3}" type="presParOf" srcId="{253D96BA-1C92-451E-B167-246AC92B733D}" destId="{9B527CC0-4BA8-4104-AE08-85295232DB62}" srcOrd="2" destOrd="0" presId="urn:microsoft.com/office/officeart/2008/layout/AlternatingHexagons"/>
    <dgm:cxn modelId="{1D54118E-2BAF-4678-8708-88CCB8D80233}" type="presParOf" srcId="{253D96BA-1C92-451E-B167-246AC92B733D}" destId="{6324806A-A9C1-466D-804C-EEF805BC1FC1}" srcOrd="3" destOrd="0" presId="urn:microsoft.com/office/officeart/2008/layout/AlternatingHexagons"/>
    <dgm:cxn modelId="{62766F6C-4280-4235-9AFD-A3ACE84A4336}" type="presParOf" srcId="{253D96BA-1C92-451E-B167-246AC92B733D}" destId="{CB345E98-69B3-49EA-B39D-7F76BF33A8C0}" srcOrd="4" destOrd="0" presId="urn:microsoft.com/office/officeart/2008/layout/AlternatingHexagon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6C8AB-B020-4CBA-ACED-5E84AB0952B8}">
      <dsp:nvSpPr>
        <dsp:cNvPr id="0" name=""/>
        <dsp:cNvSpPr/>
      </dsp:nvSpPr>
      <dsp:spPr>
        <a:xfrm>
          <a:off x="1335" y="732802"/>
          <a:ext cx="1560661" cy="602415"/>
        </a:xfrm>
        <a:prstGeom prst="chevron">
          <a:avLst>
            <a:gd name="adj" fmla="val 40000"/>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2A3653-F8DF-44DE-9B65-E4EA30FC3C25}">
      <dsp:nvSpPr>
        <dsp:cNvPr id="0" name=""/>
        <dsp:cNvSpPr/>
      </dsp:nvSpPr>
      <dsp:spPr>
        <a:xfrm>
          <a:off x="417511" y="883406"/>
          <a:ext cx="1317891"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EDA</a:t>
          </a:r>
          <a:endParaRPr lang="en-US" sz="1300" b="1" kern="1200" dirty="0"/>
        </a:p>
      </dsp:txBody>
      <dsp:txXfrm>
        <a:off x="435155" y="901050"/>
        <a:ext cx="1282603" cy="567127"/>
      </dsp:txXfrm>
    </dsp:sp>
    <dsp:sp modelId="{7BA3ABCB-6781-42EC-94A6-45C62CC83AA3}">
      <dsp:nvSpPr>
        <dsp:cNvPr id="0" name=""/>
        <dsp:cNvSpPr/>
      </dsp:nvSpPr>
      <dsp:spPr>
        <a:xfrm>
          <a:off x="1783957"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B4F699-70E5-4A3C-AAD0-D2F904528E8C}">
      <dsp:nvSpPr>
        <dsp:cNvPr id="0" name=""/>
        <dsp:cNvSpPr/>
      </dsp:nvSpPr>
      <dsp:spPr>
        <a:xfrm>
          <a:off x="1975868" y="883406"/>
          <a:ext cx="1766423"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Data Preparation</a:t>
          </a:r>
          <a:endParaRPr lang="en-US" sz="1300" b="1" kern="1200" dirty="0"/>
        </a:p>
      </dsp:txBody>
      <dsp:txXfrm>
        <a:off x="1993512" y="901050"/>
        <a:ext cx="1731135" cy="567127"/>
      </dsp:txXfrm>
    </dsp:sp>
    <dsp:sp modelId="{D77BEA11-3D6F-41F1-86EF-07B685B2588D}">
      <dsp:nvSpPr>
        <dsp:cNvPr id="0" name=""/>
        <dsp:cNvSpPr/>
      </dsp:nvSpPr>
      <dsp:spPr>
        <a:xfrm>
          <a:off x="3790845"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7CB4E8-B099-47BD-8E2A-54E7C9426E59}">
      <dsp:nvSpPr>
        <dsp:cNvPr id="0" name=""/>
        <dsp:cNvSpPr/>
      </dsp:nvSpPr>
      <dsp:spPr>
        <a:xfrm>
          <a:off x="4156935" y="883406"/>
          <a:ext cx="1418064"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Feature Selection</a:t>
          </a:r>
          <a:endParaRPr lang="en-US" sz="1300" b="1" kern="1200" dirty="0"/>
        </a:p>
      </dsp:txBody>
      <dsp:txXfrm>
        <a:off x="4174579" y="901050"/>
        <a:ext cx="1382776" cy="567127"/>
      </dsp:txXfrm>
    </dsp:sp>
    <dsp:sp modelId="{A3461662-2176-425C-B7B3-E230FF043719}">
      <dsp:nvSpPr>
        <dsp:cNvPr id="0" name=""/>
        <dsp:cNvSpPr/>
      </dsp:nvSpPr>
      <dsp:spPr>
        <a:xfrm>
          <a:off x="5623554"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E038F9-93B7-4279-B8D2-BCC5CD45B1B6}">
      <dsp:nvSpPr>
        <dsp:cNvPr id="0" name=""/>
        <dsp:cNvSpPr/>
      </dsp:nvSpPr>
      <dsp:spPr>
        <a:xfrm>
          <a:off x="6039730" y="883406"/>
          <a:ext cx="1317891"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Defining Pipeline </a:t>
          </a:r>
          <a:endParaRPr lang="en-US" sz="1300" b="1" kern="1200" dirty="0"/>
        </a:p>
      </dsp:txBody>
      <dsp:txXfrm>
        <a:off x="6057374" y="901050"/>
        <a:ext cx="1282603" cy="567127"/>
      </dsp:txXfrm>
    </dsp:sp>
    <dsp:sp modelId="{CF9CE14F-6E77-4F64-9AFE-CA3A865BFA95}">
      <dsp:nvSpPr>
        <dsp:cNvPr id="0" name=""/>
        <dsp:cNvSpPr/>
      </dsp:nvSpPr>
      <dsp:spPr>
        <a:xfrm>
          <a:off x="7406176"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1D50AA-8C55-4303-B514-3306DC1B6263}">
      <dsp:nvSpPr>
        <dsp:cNvPr id="0" name=""/>
        <dsp:cNvSpPr/>
      </dsp:nvSpPr>
      <dsp:spPr>
        <a:xfrm>
          <a:off x="7768589" y="883406"/>
          <a:ext cx="1425418"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Model Training</a:t>
          </a:r>
          <a:endParaRPr lang="en-US" sz="1300" b="1" kern="1200" dirty="0"/>
        </a:p>
      </dsp:txBody>
      <dsp:txXfrm>
        <a:off x="7786233" y="901050"/>
        <a:ext cx="1390130" cy="567127"/>
      </dsp:txXfrm>
    </dsp:sp>
    <dsp:sp modelId="{ABFEC09B-24AE-4385-80D6-203C2722FC1F}">
      <dsp:nvSpPr>
        <dsp:cNvPr id="0" name=""/>
        <dsp:cNvSpPr/>
      </dsp:nvSpPr>
      <dsp:spPr>
        <a:xfrm>
          <a:off x="9242562" y="732802"/>
          <a:ext cx="1560661" cy="602415"/>
        </a:xfrm>
        <a:prstGeom prst="chevron">
          <a:avLst>
            <a:gd name="adj" fmla="val 4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2F1EEB-0948-4C79-98EF-29E1A3FC507B}">
      <dsp:nvSpPr>
        <dsp:cNvPr id="0" name=""/>
        <dsp:cNvSpPr/>
      </dsp:nvSpPr>
      <dsp:spPr>
        <a:xfrm>
          <a:off x="9658738" y="883406"/>
          <a:ext cx="1317891" cy="602415"/>
        </a:xfrm>
        <a:prstGeom prst="roundRect">
          <a:avLst>
            <a:gd name="adj" fmla="val 10000"/>
          </a:avLst>
        </a:prstGeom>
        <a:solidFill>
          <a:schemeClr val="lt1">
            <a:alpha val="90000"/>
            <a:hueOff val="0"/>
            <a:satOff val="0"/>
            <a:lumOff val="0"/>
            <a:alphaOff val="0"/>
          </a:schemeClr>
        </a:solidFill>
        <a:ln w="12700" cap="flat" cmpd="sng" algn="ctr">
          <a:gradFill flip="none" rotWithShape="1">
            <a:gsLst>
              <a:gs pos="0">
                <a:srgbClr val="C00000"/>
              </a:gs>
              <a:gs pos="8000">
                <a:schemeClr val="accent2">
                  <a:lumMod val="89000"/>
                </a:schemeClr>
              </a:gs>
              <a:gs pos="25000">
                <a:schemeClr val="accent2">
                  <a:lumMod val="75000"/>
                </a:schemeClr>
              </a:gs>
              <a:gs pos="37000">
                <a:schemeClr val="accent2">
                  <a:lumMod val="70000"/>
                </a:schemeClr>
              </a:gs>
            </a:gsLst>
            <a:path path="circle">
              <a:fillToRect l="50000" t="50000" r="50000" b="50000"/>
            </a:path>
            <a:tileRect/>
          </a:gra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b="1" kern="1200" dirty="0"/>
            <a:t>Risk Prediction</a:t>
          </a:r>
          <a:endParaRPr lang="en-US" sz="1300" b="1" kern="1200" dirty="0"/>
        </a:p>
      </dsp:txBody>
      <dsp:txXfrm>
        <a:off x="9676382" y="901050"/>
        <a:ext cx="1282603" cy="567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5C111-3467-4E1B-B199-33E5166904EA}">
      <dsp:nvSpPr>
        <dsp:cNvPr id="0" name=""/>
        <dsp:cNvSpPr/>
      </dsp:nvSpPr>
      <dsp:spPr>
        <a:xfrm rot="5400000">
          <a:off x="2178955" y="564890"/>
          <a:ext cx="1431075" cy="1245035"/>
        </a:xfrm>
        <a:prstGeom prst="hexagon">
          <a:avLst>
            <a:gd name="adj" fmla="val 25000"/>
            <a:gd name="vf" fmla="val 115470"/>
          </a:avLst>
        </a:prstGeom>
        <a:solidFill>
          <a:srgbClr val="CC0000"/>
        </a:solidFill>
        <a:ln w="12700" cap="flat" cmpd="sng" algn="ctr">
          <a:solidFill>
            <a:srgbClr val="CC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age</a:t>
          </a:r>
          <a:endParaRPr lang="en-US" sz="1400" kern="1200" dirty="0"/>
        </a:p>
      </dsp:txBody>
      <dsp:txXfrm rot="-5400000">
        <a:off x="2465993" y="694879"/>
        <a:ext cx="856999" cy="985057"/>
      </dsp:txXfrm>
    </dsp:sp>
    <dsp:sp modelId="{0F702D07-DD25-47CF-8D3F-4A6BC6E4114B}">
      <dsp:nvSpPr>
        <dsp:cNvPr id="0" name=""/>
        <dsp:cNvSpPr/>
      </dsp:nvSpPr>
      <dsp:spPr>
        <a:xfrm>
          <a:off x="3554791" y="758085"/>
          <a:ext cx="1597080" cy="858645"/>
        </a:xfrm>
        <a:prstGeom prst="rect">
          <a:avLst/>
        </a:prstGeom>
        <a:noFill/>
        <a:ln>
          <a:noFill/>
        </a:ln>
        <a:effectLst/>
      </dsp:spPr>
      <dsp:style>
        <a:lnRef idx="0">
          <a:scrgbClr r="0" g="0" b="0"/>
        </a:lnRef>
        <a:fillRef idx="0">
          <a:scrgbClr r="0" g="0" b="0"/>
        </a:fillRef>
        <a:effectRef idx="0">
          <a:scrgbClr r="0" g="0" b="0"/>
        </a:effectRef>
        <a:fontRef idx="minor"/>
      </dsp:style>
    </dsp:sp>
    <dsp:sp modelId="{D60470E3-9691-4693-9533-DE463D04B2E6}">
      <dsp:nvSpPr>
        <dsp:cNvPr id="0" name=""/>
        <dsp:cNvSpPr/>
      </dsp:nvSpPr>
      <dsp:spPr>
        <a:xfrm rot="5400000">
          <a:off x="834317" y="564890"/>
          <a:ext cx="1431075" cy="1245035"/>
        </a:xfrm>
        <a:prstGeom prst="hexagon">
          <a:avLst>
            <a:gd name="adj" fmla="val 25000"/>
            <a:gd name="vf" fmla="val 115470"/>
          </a:avLst>
        </a:prstGeom>
        <a:solidFill>
          <a:srgbClr val="CC0000"/>
        </a:solidFill>
        <a:ln w="12700" cap="flat" cmpd="sng" algn="ctr">
          <a:solidFill>
            <a:srgbClr val="CC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21355" y="694879"/>
        <a:ext cx="856999" cy="985057"/>
      </dsp:txXfrm>
    </dsp:sp>
    <dsp:sp modelId="{B0800B5B-D808-4C00-9F62-72D8A4C41079}">
      <dsp:nvSpPr>
        <dsp:cNvPr id="0" name=""/>
        <dsp:cNvSpPr/>
      </dsp:nvSpPr>
      <dsp:spPr>
        <a:xfrm rot="5400000">
          <a:off x="1504060" y="1779587"/>
          <a:ext cx="1431075" cy="1245035"/>
        </a:xfrm>
        <a:prstGeom prst="hexagon">
          <a:avLst>
            <a:gd name="adj" fmla="val 25000"/>
            <a:gd name="vf" fmla="val 115470"/>
          </a:avLst>
        </a:prstGeom>
        <a:solidFill>
          <a:srgbClr val="CC0000"/>
        </a:solidFill>
        <a:ln w="12700" cap="flat" cmpd="sng" algn="ctr">
          <a:solidFill>
            <a:srgbClr val="CC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diaBP</a:t>
          </a:r>
          <a:endParaRPr lang="en-US" sz="1400" kern="1200" dirty="0"/>
        </a:p>
      </dsp:txBody>
      <dsp:txXfrm rot="-5400000">
        <a:off x="1791098" y="1909576"/>
        <a:ext cx="856999" cy="985057"/>
      </dsp:txXfrm>
    </dsp:sp>
    <dsp:sp modelId="{132265AC-0FA3-41B7-BEC9-366DA22074BD}">
      <dsp:nvSpPr>
        <dsp:cNvPr id="0" name=""/>
        <dsp:cNvSpPr/>
      </dsp:nvSpPr>
      <dsp:spPr>
        <a:xfrm>
          <a:off x="0" y="1972782"/>
          <a:ext cx="1545561" cy="858645"/>
        </a:xfrm>
        <a:prstGeom prst="rect">
          <a:avLst/>
        </a:prstGeom>
        <a:noFill/>
        <a:ln>
          <a:noFill/>
        </a:ln>
        <a:effectLst/>
      </dsp:spPr>
      <dsp:style>
        <a:lnRef idx="0">
          <a:scrgbClr r="0" g="0" b="0"/>
        </a:lnRef>
        <a:fillRef idx="0">
          <a:scrgbClr r="0" g="0" b="0"/>
        </a:fillRef>
        <a:effectRef idx="0">
          <a:scrgbClr r="0" g="0" b="0"/>
        </a:effectRef>
        <a:fontRef idx="minor"/>
      </dsp:style>
    </dsp:sp>
    <dsp:sp modelId="{07D01108-ED20-452C-B052-5AAE023334D3}">
      <dsp:nvSpPr>
        <dsp:cNvPr id="0" name=""/>
        <dsp:cNvSpPr/>
      </dsp:nvSpPr>
      <dsp:spPr>
        <a:xfrm rot="5400000">
          <a:off x="2848699" y="1779587"/>
          <a:ext cx="1431075" cy="1245035"/>
        </a:xfrm>
        <a:prstGeom prst="hexagon">
          <a:avLst>
            <a:gd name="adj" fmla="val 25000"/>
            <a:gd name="vf" fmla="val 115470"/>
          </a:avLst>
        </a:prstGeom>
        <a:solidFill>
          <a:srgbClr val="CC0000"/>
        </a:solidFill>
        <a:ln w="12700" cap="flat" cmpd="sng" algn="ctr">
          <a:solidFill>
            <a:srgbClr val="CC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135737" y="1909576"/>
        <a:ext cx="856999" cy="985057"/>
      </dsp:txXfrm>
    </dsp:sp>
    <dsp:sp modelId="{51DF5052-C519-4B08-AE17-ABD130867809}">
      <dsp:nvSpPr>
        <dsp:cNvPr id="0" name=""/>
        <dsp:cNvSpPr/>
      </dsp:nvSpPr>
      <dsp:spPr>
        <a:xfrm rot="5400000">
          <a:off x="2178955" y="2994284"/>
          <a:ext cx="1431075" cy="1245035"/>
        </a:xfrm>
        <a:prstGeom prst="hexagon">
          <a:avLst>
            <a:gd name="adj" fmla="val 25000"/>
            <a:gd name="vf" fmla="val 115470"/>
          </a:avLst>
        </a:prstGeom>
        <a:solidFill>
          <a:srgbClr val="CC0000"/>
        </a:solidFill>
        <a:ln w="12700" cap="flat" cmpd="sng" algn="ctr">
          <a:solidFill>
            <a:srgbClr val="CC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sysBP</a:t>
          </a:r>
          <a:endParaRPr lang="en-US" sz="1400" kern="1200" dirty="0"/>
        </a:p>
      </dsp:txBody>
      <dsp:txXfrm rot="-5400000">
        <a:off x="2465993" y="3124273"/>
        <a:ext cx="856999" cy="985057"/>
      </dsp:txXfrm>
    </dsp:sp>
    <dsp:sp modelId="{3C8F1B66-F8C9-4F1F-9C0C-A5270FB585B2}">
      <dsp:nvSpPr>
        <dsp:cNvPr id="0" name=""/>
        <dsp:cNvSpPr/>
      </dsp:nvSpPr>
      <dsp:spPr>
        <a:xfrm>
          <a:off x="3554791" y="3187479"/>
          <a:ext cx="1597080" cy="858645"/>
        </a:xfrm>
        <a:prstGeom prst="rect">
          <a:avLst/>
        </a:prstGeom>
        <a:noFill/>
        <a:ln>
          <a:noFill/>
        </a:ln>
        <a:effectLst/>
      </dsp:spPr>
      <dsp:style>
        <a:lnRef idx="0">
          <a:scrgbClr r="0" g="0" b="0"/>
        </a:lnRef>
        <a:fillRef idx="0">
          <a:scrgbClr r="0" g="0" b="0"/>
        </a:fillRef>
        <a:effectRef idx="0">
          <a:scrgbClr r="0" g="0" b="0"/>
        </a:effectRef>
        <a:fontRef idx="minor"/>
      </dsp:style>
    </dsp:sp>
    <dsp:sp modelId="{CB345E98-69B3-49EA-B39D-7F76BF33A8C0}">
      <dsp:nvSpPr>
        <dsp:cNvPr id="0" name=""/>
        <dsp:cNvSpPr/>
      </dsp:nvSpPr>
      <dsp:spPr>
        <a:xfrm rot="5400000">
          <a:off x="834317" y="2994284"/>
          <a:ext cx="1431075" cy="1245035"/>
        </a:xfrm>
        <a:prstGeom prst="hexagon">
          <a:avLst>
            <a:gd name="adj" fmla="val 25000"/>
            <a:gd name="vf" fmla="val 115470"/>
          </a:avLst>
        </a:prstGeom>
        <a:solidFill>
          <a:srgbClr val="CC0000"/>
        </a:solidFill>
        <a:ln w="12700" cap="flat" cmpd="sng" algn="ctr">
          <a:solidFill>
            <a:srgbClr val="CC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21355" y="3124273"/>
        <a:ext cx="856999" cy="985057"/>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5/12/2022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a:xfrm>
            <a:off x="604434" y="448628"/>
            <a:ext cx="10215966" cy="747763"/>
          </a:xfrm>
        </p:spPr>
        <p:txBody>
          <a:bodyPr/>
          <a:lstStyle/>
          <a:p>
            <a:r>
              <a:rPr lang="en-US"/>
              <a:t>Click to edit Master title style</a:t>
            </a:r>
          </a:p>
        </p:txBody>
      </p:sp>
      <p:sp>
        <p:nvSpPr>
          <p:cNvPr id="5" name="Rectangle 4">
            <a:extLst>
              <a:ext uri="{FF2B5EF4-FFF2-40B4-BE49-F238E27FC236}">
                <a16:creationId xmlns:a16="http://schemas.microsoft.com/office/drawing/2014/main" id="{24094416-6F37-4806-AF71-D638EDC0950F}"/>
              </a:ext>
            </a:extLst>
          </p:cNvPr>
          <p:cNvSpPr/>
          <p:nvPr userDrawn="1"/>
        </p:nvSpPr>
        <p:spPr>
          <a:xfrm>
            <a:off x="10991202" y="495300"/>
            <a:ext cx="594804" cy="606826"/>
          </a:xfrm>
          <a:prstGeom prst="rect">
            <a:avLst/>
          </a:prstGeom>
          <a:blipFill>
            <a:blip r:embed="rId3"/>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a:xfrm>
            <a:off x="604434" y="448628"/>
            <a:ext cx="10196916" cy="747763"/>
          </a:xfrm>
        </p:spPr>
        <p:txBody>
          <a:bodyPr/>
          <a:lstStyle/>
          <a:p>
            <a:r>
              <a:rPr lang="en-US"/>
              <a:t>Click to edit Master title style</a:t>
            </a:r>
          </a:p>
        </p:txBody>
      </p:sp>
      <p:sp>
        <p:nvSpPr>
          <p:cNvPr id="5" name="Rectangle 4">
            <a:extLst>
              <a:ext uri="{FF2B5EF4-FFF2-40B4-BE49-F238E27FC236}">
                <a16:creationId xmlns:a16="http://schemas.microsoft.com/office/drawing/2014/main" id="{5C7CEF07-4E37-4CD6-AA32-88DFB078C520}"/>
              </a:ext>
            </a:extLst>
          </p:cNvPr>
          <p:cNvSpPr/>
          <p:nvPr userDrawn="1"/>
        </p:nvSpPr>
        <p:spPr>
          <a:xfrm>
            <a:off x="10991202" y="495300"/>
            <a:ext cx="594804" cy="606826"/>
          </a:xfrm>
          <a:prstGeom prst="rect">
            <a:avLst/>
          </a:prstGeom>
          <a:blipFill>
            <a:blip r:embed="rId3"/>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a:xfrm>
            <a:off x="604434" y="448628"/>
            <a:ext cx="10130241" cy="747763"/>
          </a:xfrm>
        </p:spPr>
        <p:txBody>
          <a:bodyPr/>
          <a:lstStyle/>
          <a:p>
            <a:r>
              <a:rPr lang="en-US"/>
              <a:t>Click to edit Master title style</a:t>
            </a:r>
          </a:p>
        </p:txBody>
      </p:sp>
      <p:sp>
        <p:nvSpPr>
          <p:cNvPr id="6" name="Rectangle 5">
            <a:extLst>
              <a:ext uri="{FF2B5EF4-FFF2-40B4-BE49-F238E27FC236}">
                <a16:creationId xmlns:a16="http://schemas.microsoft.com/office/drawing/2014/main" id="{B15D22AE-E424-4CCA-AE91-EBAAF61E43F5}"/>
              </a:ext>
            </a:extLst>
          </p:cNvPr>
          <p:cNvSpPr/>
          <p:nvPr userDrawn="1"/>
        </p:nvSpPr>
        <p:spPr>
          <a:xfrm>
            <a:off x="10991202" y="495300"/>
            <a:ext cx="594804" cy="606826"/>
          </a:xfrm>
          <a:prstGeom prst="rect">
            <a:avLst/>
          </a:prstGeom>
          <a:blipFill>
            <a:blip r:embed="rId3"/>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a:xfrm>
            <a:off x="604434" y="448628"/>
            <a:ext cx="10120716" cy="747763"/>
          </a:xfrm>
        </p:spPr>
        <p:txBody>
          <a:bodyPr/>
          <a:lstStyle/>
          <a:p>
            <a:r>
              <a:rPr lang="en-US"/>
              <a:t>Click to edit Master title style</a:t>
            </a:r>
          </a:p>
        </p:txBody>
      </p:sp>
      <p:sp>
        <p:nvSpPr>
          <p:cNvPr id="5" name="Rectangle 4">
            <a:extLst>
              <a:ext uri="{FF2B5EF4-FFF2-40B4-BE49-F238E27FC236}">
                <a16:creationId xmlns:a16="http://schemas.microsoft.com/office/drawing/2014/main" id="{83A7B204-B5C3-4405-8627-0886348BFD9A}"/>
              </a:ext>
            </a:extLst>
          </p:cNvPr>
          <p:cNvSpPr/>
          <p:nvPr userDrawn="1"/>
        </p:nvSpPr>
        <p:spPr>
          <a:xfrm>
            <a:off x="10991202" y="495300"/>
            <a:ext cx="594804" cy="606826"/>
          </a:xfrm>
          <a:prstGeom prst="rect">
            <a:avLst/>
          </a:prstGeom>
          <a:blipFill>
            <a:blip r:embed="rId2"/>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a:xfrm>
            <a:off x="604434" y="448628"/>
            <a:ext cx="9939741" cy="747763"/>
          </a:xfrm>
        </p:spPr>
        <p:txBody>
          <a:bodyPr/>
          <a:lstStyle/>
          <a:p>
            <a:r>
              <a:rPr lang="en-US"/>
              <a:t>Click to edit Master title style</a:t>
            </a:r>
          </a:p>
        </p:txBody>
      </p:sp>
      <p:sp>
        <p:nvSpPr>
          <p:cNvPr id="7" name="Rectangle 6">
            <a:extLst>
              <a:ext uri="{FF2B5EF4-FFF2-40B4-BE49-F238E27FC236}">
                <a16:creationId xmlns:a16="http://schemas.microsoft.com/office/drawing/2014/main" id="{3B7BE7C0-785E-48DE-92A4-A3FDBBADF96A}"/>
              </a:ext>
            </a:extLst>
          </p:cNvPr>
          <p:cNvSpPr/>
          <p:nvPr userDrawn="1"/>
        </p:nvSpPr>
        <p:spPr>
          <a:xfrm>
            <a:off x="10991202" y="495300"/>
            <a:ext cx="594804" cy="606826"/>
          </a:xfrm>
          <a:prstGeom prst="rect">
            <a:avLst/>
          </a:prstGeom>
          <a:blipFill>
            <a:blip r:embed="rId3"/>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7730AF2-E66C-48F5-9409-27E053EE685C}"/>
              </a:ext>
            </a:extLst>
          </p:cNvPr>
          <p:cNvSpPr/>
          <p:nvPr userDrawn="1"/>
        </p:nvSpPr>
        <p:spPr>
          <a:xfrm>
            <a:off x="10991202" y="495300"/>
            <a:ext cx="594804" cy="606826"/>
          </a:xfrm>
          <a:prstGeom prst="rect">
            <a:avLst/>
          </a:prstGeom>
          <a:blipFill>
            <a:blip r:embed="rId2"/>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72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244541"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74936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5/12/2022</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304C991-B7D8-4C3A-B354-9130B2162F17}"/>
              </a:ext>
            </a:extLst>
          </p:cNvPr>
          <p:cNvSpPr/>
          <p:nvPr userDrawn="1"/>
        </p:nvSpPr>
        <p:spPr>
          <a:xfrm>
            <a:off x="10991202" y="495300"/>
            <a:ext cx="594804" cy="606826"/>
          </a:xfrm>
          <a:prstGeom prst="rect">
            <a:avLst/>
          </a:prstGeom>
          <a:blipFill>
            <a:blip r:embed="rId10"/>
            <a:stretch>
              <a:fillRect/>
            </a:stretch>
          </a:blipFill>
          <a:ln>
            <a:noFill/>
          </a:ln>
          <a:effectLst>
            <a:glow>
              <a:schemeClr val="accent1">
                <a:alpha val="40000"/>
              </a:schemeClr>
            </a:glow>
            <a:softEdge rad="0"/>
          </a:effectLst>
          <a:scene3d>
            <a:camera prst="orthographicFront"/>
            <a:lightRig rig="brightRoom"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2.png"/><Relationship Id="rId3" Type="http://schemas.microsoft.com/office/2007/relationships/hdphoto" Target="../media/hdphoto7.wdp"/><Relationship Id="rId7" Type="http://schemas.openxmlformats.org/officeDocument/2006/relationships/diagramLayout" Target="../diagrams/layout2.xml"/><Relationship Id="rId12"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20.png"/><Relationship Id="rId5" Type="http://schemas.microsoft.com/office/2007/relationships/hdphoto" Target="../media/hdphoto8.wdp"/><Relationship Id="rId10" Type="http://schemas.microsoft.com/office/2007/relationships/diagramDrawing" Target="../diagrams/drawing2.xml"/><Relationship Id="rId4" Type="http://schemas.openxmlformats.org/officeDocument/2006/relationships/image" Target="../media/image19.png"/><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17.wdp"/><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colab.research.google.com/drive/19JBAqC_ZVS8nnbkRemPwXzK3_TNzguKM?usp=sharing" TargetMode="External"/><Relationship Id="rId3" Type="http://schemas.openxmlformats.org/officeDocument/2006/relationships/audio" Target="../media/audio1.wav"/><Relationship Id="rId7"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hyperlink" Target="https://drive.google.com/drive/folders/17KYTR5_dHSc1Qm-8OrC5aHAh5oEPXjWs?usp=sharing" TargetMode="External"/><Relationship Id="rId5" Type="http://schemas.openxmlformats.org/officeDocument/2006/relationships/image" Target="../media/image37.png"/><Relationship Id="rId4" Type="http://schemas.openxmlformats.org/officeDocument/2006/relationships/hyperlink" Target="https://github.com/awesomedeba10/Coronavirus-Tweets-Sentiment-Analysis---AlmaBetter-Capstone-Project"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p:txBody>
          <a:bodyPr/>
          <a:lstStyle/>
          <a:p>
            <a:r>
              <a:rPr lang="en-US" dirty="0"/>
              <a:t>Cardiovascular Risk Prediction</a:t>
            </a:r>
            <a:br>
              <a:rPr lang="en-US" dirty="0"/>
            </a:br>
            <a:r>
              <a:rPr lang="en-US" dirty="0"/>
              <a:t>Analysis</a:t>
            </a: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a:xfrm>
            <a:off x="1524000" y="3128009"/>
            <a:ext cx="7978588" cy="1790700"/>
          </a:xfrm>
        </p:spPr>
        <p:txBody>
          <a:bodyPr/>
          <a:lstStyle/>
          <a:p>
            <a:r>
              <a:rPr lang="en-US" sz="2000" dirty="0"/>
              <a:t>by</a:t>
            </a:r>
            <a:r>
              <a:rPr lang="en-US" dirty="0"/>
              <a:t> </a:t>
            </a:r>
            <a:r>
              <a:rPr lang="en-US" sz="2200" dirty="0"/>
              <a:t>Debanjan Ganguly</a:t>
            </a:r>
          </a:p>
          <a:p>
            <a:r>
              <a:rPr lang="en-US" sz="2000" dirty="0"/>
              <a:t>Data Science Trainee</a:t>
            </a:r>
          </a:p>
          <a:p>
            <a:r>
              <a:rPr lang="en-US" dirty="0"/>
              <a:t>AlmaBetter, Bengaluru</a:t>
            </a:r>
          </a:p>
        </p:txBody>
      </p:sp>
    </p:spTree>
    <p:extLst>
      <p:ext uri="{BB962C8B-B14F-4D97-AF65-F5344CB8AC3E}">
        <p14:creationId xmlns:p14="http://schemas.microsoft.com/office/powerpoint/2010/main" val="2997580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DF7034-A4DD-403E-9EFA-D03BEC1197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604434" y="1703671"/>
            <a:ext cx="10983132" cy="4906678"/>
          </a:xfrm>
          <a:prstGeom prst="rect">
            <a:avLst/>
          </a:prstGeom>
          <a:effectLst>
            <a:softEdge rad="12700"/>
          </a:effec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IN" dirty="0"/>
              <a:t>Exploratory Data Analysis</a:t>
            </a:r>
            <a:endParaRPr lang="en-US" dirty="0"/>
          </a:p>
        </p:txBody>
      </p:sp>
      <p:sp>
        <p:nvSpPr>
          <p:cNvPr id="6" name="Text Placeholder 6" descr="3D Models">
            <a:extLst>
              <a:ext uri="{FF2B5EF4-FFF2-40B4-BE49-F238E27FC236}">
                <a16:creationId xmlns:a16="http://schemas.microsoft.com/office/drawing/2014/main" id="{6DB11FB2-541B-EE49-B8B2-98277D4288DD}"/>
              </a:ext>
            </a:extLst>
          </p:cNvPr>
          <p:cNvSpPr txBox="1">
            <a:spLocks/>
          </p:cNvSpPr>
          <p:nvPr/>
        </p:nvSpPr>
        <p:spPr>
          <a:xfrm>
            <a:off x="1131016" y="1338546"/>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Heatmap of Features Correlation</a:t>
            </a:r>
          </a:p>
        </p:txBody>
      </p:sp>
      <p:sp>
        <p:nvSpPr>
          <p:cNvPr id="7" name="Step 2" descr="Step 2:">
            <a:extLst>
              <a:ext uri="{FF2B5EF4-FFF2-40B4-BE49-F238E27FC236}">
                <a16:creationId xmlns:a16="http://schemas.microsoft.com/office/drawing/2014/main" id="{54DD2F1F-8EFA-E599-DF38-80780545BE61}"/>
              </a:ext>
            </a:extLst>
          </p:cNvPr>
          <p:cNvSpPr/>
          <p:nvPr/>
        </p:nvSpPr>
        <p:spPr bwMode="blackWhite">
          <a:xfrm>
            <a:off x="767262" y="1338547"/>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8</a:t>
            </a:r>
            <a:endParaRPr lang="en-US"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18522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DF7034-A4DD-403E-9EFA-D03BEC1197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879840" y="3952356"/>
            <a:ext cx="5457427" cy="2537124"/>
          </a:xfrm>
          <a:prstGeom prst="rect">
            <a:avLst/>
          </a:prstGeom>
          <a:effectLst>
            <a:softEdge rad="12700"/>
          </a:effec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IN" dirty="0"/>
              <a:t>Feature Selection</a:t>
            </a:r>
            <a:endParaRPr lang="en-US" dirty="0"/>
          </a:p>
        </p:txBody>
      </p:sp>
      <p:pic>
        <p:nvPicPr>
          <p:cNvPr id="7" name="Picture 6">
            <a:extLst>
              <a:ext uri="{FF2B5EF4-FFF2-40B4-BE49-F238E27FC236}">
                <a16:creationId xmlns:a16="http://schemas.microsoft.com/office/drawing/2014/main" id="{5B1386EF-3E7E-BB03-8FBD-E95CF426F6C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contrast="40000"/>
                    </a14:imgEffect>
                  </a14:imgLayer>
                </a14:imgProps>
              </a:ext>
              <a:ext uri="{28A0092B-C50C-407E-A947-70E740481C1C}">
                <a14:useLocalDpi xmlns:a14="http://schemas.microsoft.com/office/drawing/2010/main" val="0"/>
              </a:ext>
            </a:extLst>
          </a:blip>
          <a:stretch>
            <a:fillRect/>
          </a:stretch>
        </p:blipFill>
        <p:spPr>
          <a:xfrm>
            <a:off x="604434" y="1256970"/>
            <a:ext cx="5732833" cy="2634807"/>
          </a:xfrm>
          <a:prstGeom prst="rect">
            <a:avLst/>
          </a:prstGeom>
        </p:spPr>
      </p:pic>
      <p:sp>
        <p:nvSpPr>
          <p:cNvPr id="11" name="Text Placeholder 6" descr="3D Models">
            <a:extLst>
              <a:ext uri="{FF2B5EF4-FFF2-40B4-BE49-F238E27FC236}">
                <a16:creationId xmlns:a16="http://schemas.microsoft.com/office/drawing/2014/main" id="{95EA8579-782F-B01D-5CC3-1D66E0A1C276}"/>
              </a:ext>
            </a:extLst>
          </p:cNvPr>
          <p:cNvSpPr txBox="1">
            <a:spLocks/>
          </p:cNvSpPr>
          <p:nvPr/>
        </p:nvSpPr>
        <p:spPr>
          <a:xfrm>
            <a:off x="6657908" y="1449495"/>
            <a:ext cx="5057911"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Selected Features</a:t>
            </a:r>
          </a:p>
        </p:txBody>
      </p:sp>
      <p:cxnSp>
        <p:nvCxnSpPr>
          <p:cNvPr id="12" name="Straight Connector 11">
            <a:extLst>
              <a:ext uri="{FF2B5EF4-FFF2-40B4-BE49-F238E27FC236}">
                <a16:creationId xmlns:a16="http://schemas.microsoft.com/office/drawing/2014/main" id="{A9F10C1F-0CE2-DF75-30C1-F736417B05BC}"/>
              </a:ext>
              <a:ext uri="{C183D7F6-B498-43B3-948B-1728B52AA6E4}">
                <adec:decorative xmlns:adec="http://schemas.microsoft.com/office/drawing/2017/decorative" val="1"/>
              </a:ext>
            </a:extLst>
          </p:cNvPr>
          <p:cNvCxnSpPr>
            <a:cxnSpLocks/>
          </p:cNvCxnSpPr>
          <p:nvPr/>
        </p:nvCxnSpPr>
        <p:spPr>
          <a:xfrm>
            <a:off x="6497587" y="1385072"/>
            <a:ext cx="0" cy="4948821"/>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Diagram 20">
            <a:extLst>
              <a:ext uri="{FF2B5EF4-FFF2-40B4-BE49-F238E27FC236}">
                <a16:creationId xmlns:a16="http://schemas.microsoft.com/office/drawing/2014/main" id="{D36B70C3-F58B-4146-AA9B-3B5ED0C4768D}"/>
              </a:ext>
            </a:extLst>
          </p:cNvPr>
          <p:cNvGraphicFramePr/>
          <p:nvPr>
            <p:extLst>
              <p:ext uri="{D42A27DB-BD31-4B8C-83A1-F6EECF244321}">
                <p14:modId xmlns:p14="http://schemas.microsoft.com/office/powerpoint/2010/main" val="810384797"/>
              </p:ext>
            </p:extLst>
          </p:nvPr>
        </p:nvGraphicFramePr>
        <p:xfrm>
          <a:off x="6435694" y="1685269"/>
          <a:ext cx="5151872" cy="48042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3" name="Picture 22">
            <a:extLst>
              <a:ext uri="{FF2B5EF4-FFF2-40B4-BE49-F238E27FC236}">
                <a16:creationId xmlns:a16="http://schemas.microsoft.com/office/drawing/2014/main" id="{25F9753B-C2E6-0053-70CB-73B3DE93C4AE}"/>
              </a:ext>
            </a:extLst>
          </p:cNvPr>
          <p:cNvPicPr>
            <a:picLocks noChangeAspect="1"/>
          </p:cNvPicPr>
          <p:nvPr/>
        </p:nvPicPr>
        <p:blipFill>
          <a:blip r:embed="rId11"/>
          <a:stretch>
            <a:fillRect/>
          </a:stretch>
        </p:blipFill>
        <p:spPr>
          <a:xfrm>
            <a:off x="7459718" y="5043381"/>
            <a:ext cx="1039920" cy="434054"/>
          </a:xfrm>
          <a:prstGeom prst="rect">
            <a:avLst/>
          </a:prstGeom>
        </p:spPr>
      </p:pic>
      <p:pic>
        <p:nvPicPr>
          <p:cNvPr id="25" name="Picture 24">
            <a:extLst>
              <a:ext uri="{FF2B5EF4-FFF2-40B4-BE49-F238E27FC236}">
                <a16:creationId xmlns:a16="http://schemas.microsoft.com/office/drawing/2014/main" id="{80F77417-DF4D-7C99-BF41-0A9735F55078}"/>
              </a:ext>
            </a:extLst>
          </p:cNvPr>
          <p:cNvPicPr>
            <a:picLocks noChangeAspect="1"/>
          </p:cNvPicPr>
          <p:nvPr/>
        </p:nvPicPr>
        <p:blipFill>
          <a:blip r:embed="rId12"/>
          <a:stretch>
            <a:fillRect/>
          </a:stretch>
        </p:blipFill>
        <p:spPr>
          <a:xfrm>
            <a:off x="9542674" y="3891777"/>
            <a:ext cx="911271" cy="440938"/>
          </a:xfrm>
          <a:prstGeom prst="rect">
            <a:avLst/>
          </a:prstGeom>
        </p:spPr>
      </p:pic>
      <p:pic>
        <p:nvPicPr>
          <p:cNvPr id="27" name="Picture 26">
            <a:extLst>
              <a:ext uri="{FF2B5EF4-FFF2-40B4-BE49-F238E27FC236}">
                <a16:creationId xmlns:a16="http://schemas.microsoft.com/office/drawing/2014/main" id="{48964CE8-C4D9-71D9-B8A4-E16B8A582080}"/>
              </a:ext>
            </a:extLst>
          </p:cNvPr>
          <p:cNvPicPr>
            <a:picLocks noChangeAspect="1"/>
          </p:cNvPicPr>
          <p:nvPr/>
        </p:nvPicPr>
        <p:blipFill>
          <a:blip r:embed="rId13"/>
          <a:stretch>
            <a:fillRect/>
          </a:stretch>
        </p:blipFill>
        <p:spPr>
          <a:xfrm>
            <a:off x="7535129" y="2704290"/>
            <a:ext cx="922421" cy="365125"/>
          </a:xfrm>
          <a:prstGeom prst="rect">
            <a:avLst/>
          </a:prstGeom>
        </p:spPr>
      </p:pic>
    </p:spTree>
    <p:extLst>
      <p:ext uri="{BB962C8B-B14F-4D97-AF65-F5344CB8AC3E}">
        <p14:creationId xmlns:p14="http://schemas.microsoft.com/office/powerpoint/2010/main" val="55788032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46D8E11-60C1-49F0-8208-20A348B869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4000"/>
                    </a14:imgEffect>
                    <a14:imgEffect>
                      <a14:colorTemperature colorTemp="4700"/>
                    </a14:imgEffect>
                    <a14:imgEffect>
                      <a14:saturation sat="200000"/>
                    </a14:imgEffect>
                    <a14:imgEffect>
                      <a14:brightnessContrast bright="35000" contrast="77000"/>
                    </a14:imgEffect>
                  </a14:imgLayer>
                </a14:imgProps>
              </a:ext>
            </a:extLst>
          </a:blip>
          <a:srcRect/>
          <a:stretch/>
        </p:blipFill>
        <p:spPr>
          <a:xfrm>
            <a:off x="4899083" y="1447833"/>
            <a:ext cx="6759458" cy="2622582"/>
          </a:xfrm>
          <a:prstGeom prst="rect">
            <a:avLst/>
          </a:prstGeom>
          <a:effectLst>
            <a:softEdge rad="50800"/>
          </a:effectLst>
        </p:spPr>
      </p:pic>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ML Modelling &amp; Evaluation</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33459" y="1447833"/>
            <a:ext cx="4321175" cy="1911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Once the features were selected, it is then passed through pipeline. A </a:t>
            </a:r>
            <a:r>
              <a:rPr lang="en-US" sz="1200" dirty="0">
                <a:solidFill>
                  <a:srgbClr val="C00000"/>
                </a:solidFill>
                <a:latin typeface="Segoe UI Semibold" panose="020B0702040204020203" pitchFamily="34" charset="0"/>
                <a:cs typeface="Segoe UI Semibold" panose="020B0702040204020203" pitchFamily="34" charset="0"/>
              </a:rPr>
              <a:t>pipeline</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is a </a:t>
            </a:r>
            <a:r>
              <a:rPr lang="en-US" sz="1200" dirty="0">
                <a:solidFill>
                  <a:srgbClr val="C00000"/>
                </a:solidFill>
                <a:latin typeface="Segoe UI Semibold" panose="020B0702040204020203" pitchFamily="34" charset="0"/>
                <a:cs typeface="Segoe UI Semibold" panose="020B0702040204020203" pitchFamily="34" charset="0"/>
              </a:rPr>
              <a:t>linear sequence </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of data preparation options, modeling operations, and prediction transform operations. It allows the sequence of steps to be specified and evaluated</a:t>
            </a:r>
          </a:p>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Pipeline is beneficial to prevent </a:t>
            </a:r>
            <a:r>
              <a:rPr lang="en-US" sz="1200" dirty="0">
                <a:solidFill>
                  <a:srgbClr val="C00000"/>
                </a:solidFill>
                <a:latin typeface="Segoe UI Semibold" panose="020B0702040204020203" pitchFamily="34" charset="0"/>
                <a:cs typeface="Segoe UI Semibold" panose="020B0702040204020203" pitchFamily="34" charset="0"/>
              </a:rPr>
              <a:t>data leakage</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and to add </a:t>
            </a:r>
            <a:r>
              <a:rPr lang="en-US" sz="1200" dirty="0">
                <a:solidFill>
                  <a:srgbClr val="C00000"/>
                </a:solidFill>
                <a:latin typeface="Segoe UI Semibold" panose="020B0702040204020203" pitchFamily="34" charset="0"/>
                <a:cs typeface="Segoe UI Semibold" panose="020B0702040204020203" pitchFamily="34" charset="0"/>
              </a:rPr>
              <a:t>reproducibility</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529427" y="3914897"/>
            <a:ext cx="2954484" cy="31103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350" dirty="0">
                <a:solidFill>
                  <a:prstClr val="black">
                    <a:lumMod val="75000"/>
                    <a:lumOff val="25000"/>
                  </a:prstClr>
                </a:solidFill>
                <a:latin typeface="Segoe UI Semibold" panose="020B0702040204020203" pitchFamily="34" charset="0"/>
                <a:cs typeface="Segoe UI Semibold" panose="020B0702040204020203" pitchFamily="34" charset="0"/>
              </a:rPr>
              <a:t>2 different Pipelines are created :</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51298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6" y="4542661"/>
            <a:ext cx="4654192" cy="256923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Steps involved are </a:t>
            </a:r>
            <a:r>
              <a:rPr lang="en-US" dirty="0">
                <a:solidFill>
                  <a:srgbClr val="D24726"/>
                </a:solidFill>
                <a:latin typeface="Segoe UI Semibold" panose="020B0702040204020203" pitchFamily="34" charset="0"/>
                <a:cs typeface="Segoe UI Semibold" panose="020B0702040204020203" pitchFamily="34" charset="0"/>
              </a:rPr>
              <a:t>Normalization (StandardScaler)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&gt; </a:t>
            </a:r>
            <a:r>
              <a:rPr lang="en-US" dirty="0">
                <a:solidFill>
                  <a:srgbClr val="D24726"/>
                </a:solidFill>
                <a:latin typeface="Segoe UI Semibold" panose="020B0702040204020203" pitchFamily="34" charset="0"/>
                <a:cs typeface="Segoe UI Semibold" panose="020B0702040204020203" pitchFamily="34" charset="0"/>
              </a:rPr>
              <a:t>Cross Validation (ShuffleSplit, Halving grid search)</a:t>
            </a: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No resampling has been done. Training done on 6 different models, with hyper parameter tuned during 10-fold cross validation</a:t>
            </a:r>
            <a:br>
              <a:rPr lang="en-US" dirty="0">
                <a:solidFill>
                  <a:prstClr val="black">
                    <a:lumMod val="75000"/>
                    <a:lumOff val="25000"/>
                  </a:prstClr>
                </a:solidFill>
                <a:latin typeface="Segoe UI Semibold" panose="020B0702040204020203" pitchFamily="34" charset="0"/>
                <a:cs typeface="Segoe UI Semibold" panose="020B0702040204020203" pitchFamily="34" charset="0"/>
              </a:rPr>
            </a:b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8" name="Number 2" descr="Number 2">
            <a:extLst>
              <a:ext uri="{FF2B5EF4-FFF2-40B4-BE49-F238E27FC236}">
                <a16:creationId xmlns:a16="http://schemas.microsoft.com/office/drawing/2014/main" id="{7B9F8B8E-7DC5-4C2A-830A-00FAB93EB673}"/>
              </a:ext>
            </a:extLst>
          </p:cNvPr>
          <p:cNvSpPr/>
          <p:nvPr/>
        </p:nvSpPr>
        <p:spPr bwMode="blackWhite">
          <a:xfrm>
            <a:off x="5972995" y="451298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Step 2" descr="Insert the 3D model by selecting the file and clicking on Insert.&#10;The 3D Model will now be placed onto your PowerPoint slide">
            <a:extLst>
              <a:ext uri="{FF2B5EF4-FFF2-40B4-BE49-F238E27FC236}">
                <a16:creationId xmlns:a16="http://schemas.microsoft.com/office/drawing/2014/main" id="{E8CF7027-BE27-4511-BF93-62E0C7BA3260}"/>
              </a:ext>
            </a:extLst>
          </p:cNvPr>
          <p:cNvSpPr txBox="1">
            <a:spLocks/>
          </p:cNvSpPr>
          <p:nvPr/>
        </p:nvSpPr>
        <p:spPr>
          <a:xfrm>
            <a:off x="6404611" y="4508499"/>
            <a:ext cx="5148052" cy="279402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Steps involved are </a:t>
            </a:r>
            <a:r>
              <a:rPr lang="en-US" dirty="0">
                <a:solidFill>
                  <a:srgbClr val="D24726"/>
                </a:solidFill>
                <a:latin typeface="Segoe UI Semibold" panose="020B0702040204020203" pitchFamily="34" charset="0"/>
                <a:cs typeface="Segoe UI Semibold" panose="020B0702040204020203" pitchFamily="34" charset="0"/>
              </a:rPr>
              <a:t>Normalization (StandardScaler)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&gt; </a:t>
            </a:r>
            <a:r>
              <a:rPr lang="en-US" dirty="0">
                <a:solidFill>
                  <a:srgbClr val="D24726"/>
                </a:solidFill>
                <a:latin typeface="Segoe UI Semibold" panose="020B0702040204020203" pitchFamily="34" charset="0"/>
                <a:cs typeface="Segoe UI Semibold" panose="020B0702040204020203" pitchFamily="34" charset="0"/>
              </a:rPr>
              <a:t>Over Sampling (SMOTE)</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&gt; </a:t>
            </a:r>
            <a:r>
              <a:rPr lang="en-US" dirty="0">
                <a:solidFill>
                  <a:srgbClr val="D24726"/>
                </a:solidFill>
                <a:latin typeface="Segoe UI Semibold" panose="020B0702040204020203" pitchFamily="34" charset="0"/>
                <a:cs typeface="Segoe UI Semibold" panose="020B0702040204020203" pitchFamily="34" charset="0"/>
              </a:rPr>
              <a:t>Cross Validation (ShuffleSplit, Halving grid search)</a:t>
            </a: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Pipeline first applies SMOTE to our dataset, then applies Random Undersampling to the output of the SMOTE transform before returning the final outcome. It allows transforms to be stacked or applied in sequence on a dataset. The same 6 ml algorithms has been used to train model within pipeline.</a:t>
            </a:r>
            <a:br>
              <a:rPr lang="en-US" dirty="0">
                <a:solidFill>
                  <a:prstClr val="black">
                    <a:lumMod val="75000"/>
                    <a:lumOff val="25000"/>
                  </a:prstClr>
                </a:solidFill>
                <a:latin typeface="Segoe UI Semibold" panose="020B0702040204020203" pitchFamily="34" charset="0"/>
                <a:cs typeface="Segoe UI Semibold" panose="020B0702040204020203" pitchFamily="34" charset="0"/>
              </a:rPr>
            </a:b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665633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46D8E11-60C1-49F0-8208-20A348B8697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5190565" y="1447833"/>
            <a:ext cx="6362097" cy="2778100"/>
          </a:xfrm>
          <a:prstGeom prst="rect">
            <a:avLst/>
          </a:prstGeom>
          <a:effectLst>
            <a:softEdge rad="50800"/>
          </a:effectLst>
        </p:spPr>
      </p:pic>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ML Modelling &amp; Evaluation</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33459" y="1447833"/>
            <a:ext cx="4321175" cy="1911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Once the features were selected, it is then passed through pipeline. A </a:t>
            </a:r>
            <a:r>
              <a:rPr lang="en-US" sz="1200" dirty="0">
                <a:solidFill>
                  <a:srgbClr val="C00000"/>
                </a:solidFill>
                <a:latin typeface="Segoe UI Semibold" panose="020B0702040204020203" pitchFamily="34" charset="0"/>
                <a:cs typeface="Segoe UI Semibold" panose="020B0702040204020203" pitchFamily="34" charset="0"/>
              </a:rPr>
              <a:t>pipeline</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is a </a:t>
            </a:r>
            <a:r>
              <a:rPr lang="en-US" sz="1200" dirty="0">
                <a:solidFill>
                  <a:srgbClr val="C00000"/>
                </a:solidFill>
                <a:latin typeface="Segoe UI Semibold" panose="020B0702040204020203" pitchFamily="34" charset="0"/>
                <a:cs typeface="Segoe UI Semibold" panose="020B0702040204020203" pitchFamily="34" charset="0"/>
              </a:rPr>
              <a:t>linear sequence </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of data preparation options, modeling operations, and prediction transform operations. It allows the sequence of steps to be specified and evaluated</a:t>
            </a:r>
          </a:p>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Pipeline is beneficial to prevent </a:t>
            </a:r>
            <a:r>
              <a:rPr lang="en-US" sz="1200" dirty="0">
                <a:solidFill>
                  <a:srgbClr val="C00000"/>
                </a:solidFill>
                <a:latin typeface="Segoe UI Semibold" panose="020B0702040204020203" pitchFamily="34" charset="0"/>
                <a:cs typeface="Segoe UI Semibold" panose="020B0702040204020203" pitchFamily="34" charset="0"/>
              </a:rPr>
              <a:t>data leakage</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and to add </a:t>
            </a:r>
            <a:r>
              <a:rPr lang="en-US" sz="1200" dirty="0">
                <a:solidFill>
                  <a:srgbClr val="C00000"/>
                </a:solidFill>
                <a:latin typeface="Segoe UI Semibold" panose="020B0702040204020203" pitchFamily="34" charset="0"/>
                <a:cs typeface="Segoe UI Semibold" panose="020B0702040204020203" pitchFamily="34" charset="0"/>
              </a:rPr>
              <a:t>reproducibility</a:t>
            </a: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529427" y="3914897"/>
            <a:ext cx="2954484" cy="31103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350" dirty="0">
                <a:solidFill>
                  <a:prstClr val="black">
                    <a:lumMod val="75000"/>
                    <a:lumOff val="25000"/>
                  </a:prstClr>
                </a:solidFill>
                <a:latin typeface="Segoe UI Semibold" panose="020B0702040204020203" pitchFamily="34" charset="0"/>
                <a:cs typeface="Segoe UI Semibold" panose="020B0702040204020203" pitchFamily="34" charset="0"/>
              </a:rPr>
              <a:t>2 different Pipelines are created :</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51298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6" y="4542661"/>
            <a:ext cx="4654192" cy="256923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Steps involved are </a:t>
            </a:r>
            <a:r>
              <a:rPr lang="en-US" dirty="0">
                <a:solidFill>
                  <a:srgbClr val="D24726"/>
                </a:solidFill>
                <a:latin typeface="Segoe UI Semibold" panose="020B0702040204020203" pitchFamily="34" charset="0"/>
                <a:cs typeface="Segoe UI Semibold" panose="020B0702040204020203" pitchFamily="34" charset="0"/>
              </a:rPr>
              <a:t>Normalization (StandardScaler)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&gt; </a:t>
            </a:r>
            <a:r>
              <a:rPr lang="en-US" dirty="0">
                <a:solidFill>
                  <a:srgbClr val="D24726"/>
                </a:solidFill>
                <a:latin typeface="Segoe UI Semibold" panose="020B0702040204020203" pitchFamily="34" charset="0"/>
                <a:cs typeface="Segoe UI Semibold" panose="020B0702040204020203" pitchFamily="34" charset="0"/>
              </a:rPr>
              <a:t>Cross Validation (ShuffleSplit, Halving grid search)</a:t>
            </a: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No resampling has been done. Training done on 6 different models, with hyper parameter tuned during 10-fold cross validation</a:t>
            </a:r>
            <a:br>
              <a:rPr lang="en-US" dirty="0">
                <a:solidFill>
                  <a:prstClr val="black">
                    <a:lumMod val="75000"/>
                    <a:lumOff val="25000"/>
                  </a:prstClr>
                </a:solidFill>
                <a:latin typeface="Segoe UI Semibold" panose="020B0702040204020203" pitchFamily="34" charset="0"/>
                <a:cs typeface="Segoe UI Semibold" panose="020B0702040204020203" pitchFamily="34" charset="0"/>
              </a:rPr>
            </a:b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8" name="Number 2" descr="Number 2">
            <a:extLst>
              <a:ext uri="{FF2B5EF4-FFF2-40B4-BE49-F238E27FC236}">
                <a16:creationId xmlns:a16="http://schemas.microsoft.com/office/drawing/2014/main" id="{7B9F8B8E-7DC5-4C2A-830A-00FAB93EB673}"/>
              </a:ext>
            </a:extLst>
          </p:cNvPr>
          <p:cNvSpPr/>
          <p:nvPr/>
        </p:nvSpPr>
        <p:spPr bwMode="blackWhite">
          <a:xfrm>
            <a:off x="5972995" y="451298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Step 2" descr="Insert the 3D model by selecting the file and clicking on Insert.&#10;The 3D Model will now be placed onto your PowerPoint slide">
            <a:extLst>
              <a:ext uri="{FF2B5EF4-FFF2-40B4-BE49-F238E27FC236}">
                <a16:creationId xmlns:a16="http://schemas.microsoft.com/office/drawing/2014/main" id="{E8CF7027-BE27-4511-BF93-62E0C7BA3260}"/>
              </a:ext>
            </a:extLst>
          </p:cNvPr>
          <p:cNvSpPr txBox="1">
            <a:spLocks/>
          </p:cNvSpPr>
          <p:nvPr/>
        </p:nvSpPr>
        <p:spPr>
          <a:xfrm>
            <a:off x="6404611" y="4508499"/>
            <a:ext cx="5148052" cy="279402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Steps involved are </a:t>
            </a:r>
            <a:r>
              <a:rPr lang="en-US" dirty="0">
                <a:solidFill>
                  <a:srgbClr val="D24726"/>
                </a:solidFill>
                <a:latin typeface="Segoe UI Semibold" panose="020B0702040204020203" pitchFamily="34" charset="0"/>
                <a:cs typeface="Segoe UI Semibold" panose="020B0702040204020203" pitchFamily="34" charset="0"/>
              </a:rPr>
              <a:t>Normalization (StandardScaler)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&gt; </a:t>
            </a:r>
            <a:r>
              <a:rPr lang="en-US" dirty="0">
                <a:solidFill>
                  <a:srgbClr val="D24726"/>
                </a:solidFill>
                <a:latin typeface="Segoe UI Semibold" panose="020B0702040204020203" pitchFamily="34" charset="0"/>
                <a:cs typeface="Segoe UI Semibold" panose="020B0702040204020203" pitchFamily="34" charset="0"/>
              </a:rPr>
              <a:t>Over Sampling (SMOTE)</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&gt; </a:t>
            </a:r>
            <a:r>
              <a:rPr lang="en-US" dirty="0">
                <a:solidFill>
                  <a:srgbClr val="D24726"/>
                </a:solidFill>
                <a:latin typeface="Segoe UI Semibold" panose="020B0702040204020203" pitchFamily="34" charset="0"/>
                <a:cs typeface="Segoe UI Semibold" panose="020B0702040204020203" pitchFamily="34" charset="0"/>
              </a:rPr>
              <a:t>Cross Validation (ShuffleSplit, Halving grid search)</a:t>
            </a: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a:p>
            <a:pPr marL="0" lvl="0" indent="0">
              <a:spcAft>
                <a:spcPts val="0"/>
              </a:spcAft>
              <a:buNone/>
              <a:defRPr/>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Pipeline first applies SMOTE to our dataset, then applies Random Undersampling to the output of the SMOTE transform before returning the final outcome. It allows transforms to be stacked or applied in sequence on a dataset. The same 6 ml algorithms has been used to train model within pipeline.</a:t>
            </a:r>
            <a:br>
              <a:rPr lang="en-US" dirty="0">
                <a:solidFill>
                  <a:prstClr val="black">
                    <a:lumMod val="75000"/>
                    <a:lumOff val="25000"/>
                  </a:prstClr>
                </a:solidFill>
                <a:latin typeface="Segoe UI Semibold" panose="020B0702040204020203" pitchFamily="34" charset="0"/>
                <a:cs typeface="Segoe UI Semibold" panose="020B0702040204020203" pitchFamily="34" charset="0"/>
              </a:rPr>
            </a:b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24080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t>Model Selection</a:t>
            </a:r>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604434" y="1478012"/>
            <a:ext cx="3192379" cy="4669896"/>
          </a:xfrm>
        </p:spPr>
        <p:txBody>
          <a:bodyPr/>
          <a:lstStyle/>
          <a:p>
            <a:pPr lvl="0"/>
            <a:r>
              <a:rPr lang="en-US" dirty="0">
                <a:latin typeface="Segoe UI Semibold" panose="020B0702040204020203" pitchFamily="34" charset="0"/>
                <a:cs typeface="Segoe UI Semibold" panose="020B0702040204020203" pitchFamily="34" charset="0"/>
              </a:rPr>
              <a:t>Best performance achieved with RandomForestClassifier model with an f1 score of 0.85 and recall of 0.855. Clearly, model trained on dataset oversampled with SMOTE ranks top in every metrics.</a:t>
            </a:r>
          </a:p>
          <a:p>
            <a:pPr lvl="0"/>
            <a:r>
              <a:rPr lang="en-US" dirty="0">
                <a:latin typeface="Segoe UI Semibold" panose="020B0702040204020203" pitchFamily="34" charset="0"/>
                <a:cs typeface="Segoe UI Semibold" panose="020B0702040204020203" pitchFamily="34" charset="0"/>
              </a:rPr>
              <a:t>The performance of K-Nearest Neighbors increased most with over sampled dataset. </a:t>
            </a:r>
          </a:p>
        </p:txBody>
      </p:sp>
      <p:pic>
        <p:nvPicPr>
          <p:cNvPr id="6" name="Content Placeholder 5">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4031060" y="1857009"/>
            <a:ext cx="7643913" cy="3473412"/>
          </a:xfrm>
          <a:prstGeom prst="rect">
            <a:avLst/>
          </a:prstGeom>
        </p:spPr>
      </p:pic>
      <p:cxnSp>
        <p:nvCxnSpPr>
          <p:cNvPr id="5" name="Straight Connector 4">
            <a:extLst>
              <a:ext uri="{FF2B5EF4-FFF2-40B4-BE49-F238E27FC236}">
                <a16:creationId xmlns:a16="http://schemas.microsoft.com/office/drawing/2014/main" id="{F9BF6AEB-2278-4CD7-92C7-98AF1318972D}"/>
              </a:ext>
              <a:ext uri="{C183D7F6-B498-43B3-948B-1728B52AA6E4}">
                <adec:decorative xmlns:adec="http://schemas.microsoft.com/office/drawing/2017/decorative" val="1"/>
              </a:ext>
            </a:extLst>
          </p:cNvPr>
          <p:cNvCxnSpPr>
            <a:cxnSpLocks/>
          </p:cNvCxnSpPr>
          <p:nvPr/>
        </p:nvCxnSpPr>
        <p:spPr>
          <a:xfrm>
            <a:off x="3829891" y="1472431"/>
            <a:ext cx="0" cy="4242569"/>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descr="3D Models">
            <a:extLst>
              <a:ext uri="{FF2B5EF4-FFF2-40B4-BE49-F238E27FC236}">
                <a16:creationId xmlns:a16="http://schemas.microsoft.com/office/drawing/2014/main" id="{94EC29BA-7F0B-AFF3-D120-6D3A0E4F852F}"/>
              </a:ext>
            </a:extLst>
          </p:cNvPr>
          <p:cNvSpPr txBox="1">
            <a:spLocks/>
          </p:cNvSpPr>
          <p:nvPr/>
        </p:nvSpPr>
        <p:spPr>
          <a:xfrm>
            <a:off x="3994041" y="1332700"/>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mj-lt"/>
                <a:ea typeface="+mj-ea"/>
                <a:cs typeface="+mj-cs"/>
              </a:rPr>
              <a:t>Ranks of Pipelines by F1 Score</a:t>
            </a:r>
            <a:endParaRPr lang="en-US" sz="1800" dirty="0">
              <a:latin typeface="+mj-lt"/>
              <a:ea typeface="+mj-ea"/>
              <a:cs typeface="+mj-cs"/>
            </a:endParaRPr>
          </a:p>
        </p:txBody>
      </p:sp>
    </p:spTree>
    <p:extLst>
      <p:ext uri="{BB962C8B-B14F-4D97-AF65-F5344CB8AC3E}">
        <p14:creationId xmlns:p14="http://schemas.microsoft.com/office/powerpoint/2010/main" val="2252327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t>Model Selection</a:t>
            </a:r>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604434" y="1478012"/>
            <a:ext cx="3192379" cy="4669896"/>
          </a:xfrm>
        </p:spPr>
        <p:txBody>
          <a:bodyPr/>
          <a:lstStyle/>
          <a:p>
            <a:pPr lvl="0"/>
            <a:r>
              <a:rPr lang="en-US" dirty="0">
                <a:latin typeface="Segoe UI Semibold" panose="020B0702040204020203" pitchFamily="34" charset="0"/>
                <a:cs typeface="Segoe UI Semibold" panose="020B0702040204020203" pitchFamily="34" charset="0"/>
              </a:rPr>
              <a:t>Best performance achieved with RandomForestClassifier model with an f1 score of 0.85 and recall of 0.855. Clearly, model trained on dataset oversampled with SMOTE ranks top in every metrics.</a:t>
            </a:r>
          </a:p>
          <a:p>
            <a:pPr lvl="0"/>
            <a:r>
              <a:rPr lang="en-US" dirty="0">
                <a:latin typeface="Segoe UI Semibold" panose="020B0702040204020203" pitchFamily="34" charset="0"/>
                <a:cs typeface="Segoe UI Semibold" panose="020B0702040204020203" pitchFamily="34" charset="0"/>
              </a:rPr>
              <a:t>The performance of K-Nearest Neighbors increased most with over sampled dataset. </a:t>
            </a:r>
          </a:p>
        </p:txBody>
      </p:sp>
      <p:pic>
        <p:nvPicPr>
          <p:cNvPr id="6" name="Content Placeholder 5">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4064564" y="1697824"/>
            <a:ext cx="7522999" cy="4017175"/>
          </a:xfrm>
          <a:prstGeom prst="rect">
            <a:avLst/>
          </a:prstGeom>
        </p:spPr>
      </p:pic>
      <p:cxnSp>
        <p:nvCxnSpPr>
          <p:cNvPr id="5" name="Straight Connector 4">
            <a:extLst>
              <a:ext uri="{FF2B5EF4-FFF2-40B4-BE49-F238E27FC236}">
                <a16:creationId xmlns:a16="http://schemas.microsoft.com/office/drawing/2014/main" id="{F9BF6AEB-2278-4CD7-92C7-98AF1318972D}"/>
              </a:ext>
              <a:ext uri="{C183D7F6-B498-43B3-948B-1728B52AA6E4}">
                <adec:decorative xmlns:adec="http://schemas.microsoft.com/office/drawing/2017/decorative" val="1"/>
              </a:ext>
            </a:extLst>
          </p:cNvPr>
          <p:cNvCxnSpPr>
            <a:cxnSpLocks/>
          </p:cNvCxnSpPr>
          <p:nvPr/>
        </p:nvCxnSpPr>
        <p:spPr>
          <a:xfrm>
            <a:off x="3829891" y="1472431"/>
            <a:ext cx="0" cy="4242569"/>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descr="3D Models">
            <a:extLst>
              <a:ext uri="{FF2B5EF4-FFF2-40B4-BE49-F238E27FC236}">
                <a16:creationId xmlns:a16="http://schemas.microsoft.com/office/drawing/2014/main" id="{CECAF93B-14AE-943A-BBEB-FCE6E344178C}"/>
              </a:ext>
            </a:extLst>
          </p:cNvPr>
          <p:cNvSpPr txBox="1">
            <a:spLocks/>
          </p:cNvSpPr>
          <p:nvPr/>
        </p:nvSpPr>
        <p:spPr>
          <a:xfrm>
            <a:off x="3796813" y="1332700"/>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mj-lt"/>
                <a:ea typeface="+mj-ea"/>
                <a:cs typeface="+mj-cs"/>
              </a:rPr>
              <a:t>  Comparison of F1 score</a:t>
            </a:r>
            <a:endParaRPr lang="en-US" sz="1800" dirty="0">
              <a:latin typeface="+mj-lt"/>
              <a:ea typeface="+mj-ea"/>
              <a:cs typeface="+mj-cs"/>
            </a:endParaRPr>
          </a:p>
        </p:txBody>
      </p:sp>
    </p:spTree>
    <p:extLst>
      <p:ext uri="{BB962C8B-B14F-4D97-AF65-F5344CB8AC3E}">
        <p14:creationId xmlns:p14="http://schemas.microsoft.com/office/powerpoint/2010/main" val="153959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F9BD564C-6C59-45BD-A135-F7AB3B8C453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5000" contrast="50000"/>
                    </a14:imgEffect>
                  </a14:imgLayer>
                </a14:imgProps>
              </a:ext>
            </a:extLst>
          </a:blip>
          <a:srcRect/>
          <a:stretch/>
        </p:blipFill>
        <p:spPr>
          <a:xfrm>
            <a:off x="5389820" y="2891827"/>
            <a:ext cx="4969661" cy="3598817"/>
          </a:xfrm>
          <a:prstGeom prst="rect">
            <a:avLst/>
          </a:prstGeom>
          <a:effectLst>
            <a:softEdge rad="203200"/>
          </a:effectLst>
        </p:spPr>
      </p:pic>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Model Evaluation</a:t>
            </a: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34399" y="1917997"/>
            <a:ext cx="0" cy="4447068"/>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6" descr="3D Models">
            <a:extLst>
              <a:ext uri="{FF2B5EF4-FFF2-40B4-BE49-F238E27FC236}">
                <a16:creationId xmlns:a16="http://schemas.microsoft.com/office/drawing/2014/main" id="{A1830EEA-BAAD-4FF6-9A3C-8AC28AB77A36}"/>
              </a:ext>
            </a:extLst>
          </p:cNvPr>
          <p:cNvSpPr txBox="1">
            <a:spLocks/>
          </p:cNvSpPr>
          <p:nvPr/>
        </p:nvSpPr>
        <p:spPr>
          <a:xfrm>
            <a:off x="4538597" y="1939699"/>
            <a:ext cx="6129087"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Segoe UI Semibold" panose="020B0702040204020203" pitchFamily="34" charset="0"/>
                <a:ea typeface="+mj-ea"/>
                <a:cs typeface="Segoe UI Semibold" panose="020B0702040204020203" pitchFamily="34" charset="0"/>
              </a:rPr>
              <a:t>Sampling Ratio Maintained</a:t>
            </a:r>
            <a:r>
              <a:rPr lang="en-US" sz="1800" dirty="0">
                <a:latin typeface="Segoe UI Semibold" panose="020B0702040204020203" pitchFamily="34" charset="0"/>
                <a:ea typeface="+mj-ea"/>
                <a:cs typeface="Segoe UI Semibold" panose="020B0702040204020203" pitchFamily="34" charset="0"/>
              </a:rPr>
              <a:t>: 0.8</a:t>
            </a:r>
          </a:p>
        </p:txBody>
      </p:sp>
      <p:sp>
        <p:nvSpPr>
          <p:cNvPr id="42" name="Text Placeholder 6" descr="3D Models">
            <a:extLst>
              <a:ext uri="{FF2B5EF4-FFF2-40B4-BE49-F238E27FC236}">
                <a16:creationId xmlns:a16="http://schemas.microsoft.com/office/drawing/2014/main" id="{D398413A-DCC7-4BE4-B2A0-AD416B1E7795}"/>
              </a:ext>
            </a:extLst>
          </p:cNvPr>
          <p:cNvSpPr txBox="1">
            <a:spLocks/>
          </p:cNvSpPr>
          <p:nvPr/>
        </p:nvSpPr>
        <p:spPr>
          <a:xfrm>
            <a:off x="4538598" y="2463812"/>
            <a:ext cx="6129087" cy="42801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Segoe UI Semibold" panose="020B0702040204020203" pitchFamily="34" charset="0"/>
                <a:ea typeface="+mj-ea"/>
                <a:cs typeface="Segoe UI Semibold" panose="020B0702040204020203" pitchFamily="34" charset="0"/>
              </a:rPr>
              <a:t>Random Forest</a:t>
            </a:r>
            <a:r>
              <a:rPr lang="en-US" sz="1800" dirty="0">
                <a:latin typeface="Segoe UI Semibold" panose="020B0702040204020203" pitchFamily="34" charset="0"/>
                <a:ea typeface="+mj-ea"/>
                <a:cs typeface="Segoe UI Semibold" panose="020B0702040204020203" pitchFamily="34" charset="0"/>
              </a:rPr>
              <a:t>: max_depth = 100 ; n_estimators = 500 b</a:t>
            </a:r>
          </a:p>
        </p:txBody>
      </p:sp>
      <p:sp>
        <p:nvSpPr>
          <p:cNvPr id="44" name="Content Placeholder 17">
            <a:extLst>
              <a:ext uri="{FF2B5EF4-FFF2-40B4-BE49-F238E27FC236}">
                <a16:creationId xmlns:a16="http://schemas.microsoft.com/office/drawing/2014/main" id="{0373EDA7-6395-4B54-B403-841F117F89AC}"/>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RandomForestClassifier</a:t>
            </a:r>
            <a:endParaRPr lang="en-US" dirty="0">
              <a:latin typeface="Segoe UI Semibold" panose="020B0702040204020203" pitchFamily="34" charset="0"/>
              <a:cs typeface="Segoe UI Semibold" panose="020B0702040204020203" pitchFamily="34" charset="0"/>
            </a:endParaRPr>
          </a:p>
        </p:txBody>
      </p:sp>
      <p:grpSp>
        <p:nvGrpSpPr>
          <p:cNvPr id="45" name="Group 44" descr="Small circle with number 1 inside  indicating step 1">
            <a:extLst>
              <a:ext uri="{FF2B5EF4-FFF2-40B4-BE49-F238E27FC236}">
                <a16:creationId xmlns:a16="http://schemas.microsoft.com/office/drawing/2014/main" id="{A8833B08-8E6A-4969-A189-9C9517AFA670}"/>
              </a:ext>
            </a:extLst>
          </p:cNvPr>
          <p:cNvGrpSpPr/>
          <p:nvPr/>
        </p:nvGrpSpPr>
        <p:grpSpPr bwMode="blackWhite">
          <a:xfrm>
            <a:off x="558723" y="1917997"/>
            <a:ext cx="558179" cy="409838"/>
            <a:chOff x="6953426" y="711274"/>
            <a:chExt cx="558179" cy="409838"/>
          </a:xfrm>
        </p:grpSpPr>
        <p:sp>
          <p:nvSpPr>
            <p:cNvPr id="46" name="Oval 45" descr="Small circle">
              <a:extLst>
                <a:ext uri="{FF2B5EF4-FFF2-40B4-BE49-F238E27FC236}">
                  <a16:creationId xmlns:a16="http://schemas.microsoft.com/office/drawing/2014/main" id="{5C936FB6-711F-459A-8A62-FFEB4E77667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descr="Number 1">
              <a:extLst>
                <a:ext uri="{FF2B5EF4-FFF2-40B4-BE49-F238E27FC236}">
                  <a16:creationId xmlns:a16="http://schemas.microsoft.com/office/drawing/2014/main" id="{E150CBB4-6026-4F62-8A2D-7F58A918414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8" name="Content Placeholder 17">
            <a:extLst>
              <a:ext uri="{FF2B5EF4-FFF2-40B4-BE49-F238E27FC236}">
                <a16:creationId xmlns:a16="http://schemas.microsoft.com/office/drawing/2014/main" id="{FF10A920-0EF7-480B-956E-2356DAF1E61A}"/>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67" name="Picture 66">
            <a:extLst>
              <a:ext uri="{FF2B5EF4-FFF2-40B4-BE49-F238E27FC236}">
                <a16:creationId xmlns:a16="http://schemas.microsoft.com/office/drawing/2014/main" id="{1F88864D-2905-4C53-A0F1-AF65EF5C9DFB}"/>
              </a:ex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rot="4617211" flipH="1">
            <a:off x="2999012" y="2315612"/>
            <a:ext cx="586758" cy="642261"/>
          </a:xfrm>
          <a:prstGeom prst="rect">
            <a:avLst/>
          </a:prstGeom>
          <a:scene3d>
            <a:camera prst="orthographicFront">
              <a:rot lat="21594000" lon="0" rev="20400000"/>
            </a:camera>
            <a:lightRig rig="threePt" dir="t"/>
          </a:scene3d>
        </p:spPr>
      </p:pic>
    </p:spTree>
    <p:extLst>
      <p:ext uri="{BB962C8B-B14F-4D97-AF65-F5344CB8AC3E}">
        <p14:creationId xmlns:p14="http://schemas.microsoft.com/office/powerpoint/2010/main" val="1249102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67"/>
                                        </p:tgtEl>
                                        <p:attrNameLst>
                                          <p:attrName>style.visibility</p:attrName>
                                        </p:attrNameLst>
                                      </p:cBhvr>
                                      <p:to>
                                        <p:strVal val="visible"/>
                                      </p:to>
                                    </p:set>
                                    <p:anim calcmode="lin" valueType="num">
                                      <p:cBhvr>
                                        <p:cTn id="7" dur="1000" fill="hold"/>
                                        <p:tgtEl>
                                          <p:spTgt spid="67"/>
                                        </p:tgtEl>
                                        <p:attrNameLst>
                                          <p:attrName>ppt_w</p:attrName>
                                        </p:attrNameLst>
                                      </p:cBhvr>
                                      <p:tavLst>
                                        <p:tav tm="0">
                                          <p:val>
                                            <p:fltVal val="0"/>
                                          </p:val>
                                        </p:tav>
                                        <p:tav tm="100000">
                                          <p:val>
                                            <p:strVal val="#ppt_w"/>
                                          </p:val>
                                        </p:tav>
                                      </p:tavLst>
                                    </p:anim>
                                    <p:anim calcmode="lin" valueType="num">
                                      <p:cBhvr>
                                        <p:cTn id="8" dur="1000" fill="hold"/>
                                        <p:tgtEl>
                                          <p:spTgt spid="67"/>
                                        </p:tgtEl>
                                        <p:attrNameLst>
                                          <p:attrName>ppt_h</p:attrName>
                                        </p:attrNameLst>
                                      </p:cBhvr>
                                      <p:tavLst>
                                        <p:tav tm="0">
                                          <p:val>
                                            <p:fltVal val="0"/>
                                          </p:val>
                                        </p:tav>
                                        <p:tav tm="100000">
                                          <p:val>
                                            <p:strVal val="#ppt_h"/>
                                          </p:val>
                                        </p:tav>
                                      </p:tavLst>
                                    </p:anim>
                                    <p:anim calcmode="lin" valueType="num">
                                      <p:cBhvr>
                                        <p:cTn id="9" dur="1000" fill="hold"/>
                                        <p:tgtEl>
                                          <p:spTgt spid="67"/>
                                        </p:tgtEl>
                                        <p:attrNameLst>
                                          <p:attrName>style.rotation</p:attrName>
                                        </p:attrNameLst>
                                      </p:cBhvr>
                                      <p:tavLst>
                                        <p:tav tm="0">
                                          <p:val>
                                            <p:fltVal val="90"/>
                                          </p:val>
                                        </p:tav>
                                        <p:tav tm="100000">
                                          <p:val>
                                            <p:fltVal val="0"/>
                                          </p:val>
                                        </p:tav>
                                      </p:tavLst>
                                    </p:anim>
                                    <p:animEffect transition="in" filter="fade">
                                      <p:cBhvr>
                                        <p:cTn id="10"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ACC3F-433E-4EAF-94D0-A512F17F9D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4205614" y="2118953"/>
            <a:ext cx="7427661" cy="3947310"/>
          </a:xfrm>
          <a:prstGeom prst="rect">
            <a:avLst/>
          </a:prstGeom>
          <a:effectLst>
            <a:softEdge rad="38100"/>
          </a:effectLst>
        </p:spPr>
      </p:pic>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Model Evaluation</a:t>
            </a: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34396" y="1934287"/>
            <a:ext cx="0" cy="4430778"/>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17">
            <a:extLst>
              <a:ext uri="{FF2B5EF4-FFF2-40B4-BE49-F238E27FC236}">
                <a16:creationId xmlns:a16="http://schemas.microsoft.com/office/drawing/2014/main" id="{C366307E-5B0E-453E-841F-C418ADF990D9}"/>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RandomForestClassifier</a:t>
            </a:r>
            <a:endParaRPr lang="en-US" dirty="0">
              <a:latin typeface="Segoe UI Semibold" panose="020B0702040204020203" pitchFamily="34" charset="0"/>
              <a:cs typeface="Segoe UI Semibold" panose="020B0702040204020203" pitchFamily="34" charset="0"/>
            </a:endParaRPr>
          </a:p>
        </p:txBody>
      </p:sp>
      <p:grpSp>
        <p:nvGrpSpPr>
          <p:cNvPr id="36" name="Group 35" descr="Small circle with number 1 inside  indicating step 1">
            <a:extLst>
              <a:ext uri="{FF2B5EF4-FFF2-40B4-BE49-F238E27FC236}">
                <a16:creationId xmlns:a16="http://schemas.microsoft.com/office/drawing/2014/main" id="{C074503A-F7D6-4409-871C-948878F9E1D6}"/>
              </a:ext>
            </a:extLst>
          </p:cNvPr>
          <p:cNvGrpSpPr/>
          <p:nvPr/>
        </p:nvGrpSpPr>
        <p:grpSpPr bwMode="blackWhite">
          <a:xfrm>
            <a:off x="558723" y="1917997"/>
            <a:ext cx="558179" cy="409838"/>
            <a:chOff x="6953426" y="711274"/>
            <a:chExt cx="558179" cy="409838"/>
          </a:xfrm>
        </p:grpSpPr>
        <p:sp>
          <p:nvSpPr>
            <p:cNvPr id="37" name="Oval 36" descr="Small circle">
              <a:extLst>
                <a:ext uri="{FF2B5EF4-FFF2-40B4-BE49-F238E27FC236}">
                  <a16:creationId xmlns:a16="http://schemas.microsoft.com/office/drawing/2014/main" id="{A12055B6-61E6-4E21-AD61-A23F7A0242A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1">
              <a:extLst>
                <a:ext uri="{FF2B5EF4-FFF2-40B4-BE49-F238E27FC236}">
                  <a16:creationId xmlns:a16="http://schemas.microsoft.com/office/drawing/2014/main" id="{37F841D7-F4B9-4BC5-8391-FC1BBE0C994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0" name="Content Placeholder 17">
            <a:extLst>
              <a:ext uri="{FF2B5EF4-FFF2-40B4-BE49-F238E27FC236}">
                <a16:creationId xmlns:a16="http://schemas.microsoft.com/office/drawing/2014/main" id="{36212BCB-8A5D-4ACD-8C5F-317FFE71D8AC}"/>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44" name="Group 43" descr="Small circle with number 2 inside  indicating step 2">
            <a:extLst>
              <a:ext uri="{FF2B5EF4-FFF2-40B4-BE49-F238E27FC236}">
                <a16:creationId xmlns:a16="http://schemas.microsoft.com/office/drawing/2014/main" id="{E7ACB23F-FDB4-400D-935D-0333297FC118}"/>
              </a:ext>
            </a:extLst>
          </p:cNvPr>
          <p:cNvGrpSpPr/>
          <p:nvPr/>
        </p:nvGrpSpPr>
        <p:grpSpPr bwMode="blackWhite">
          <a:xfrm>
            <a:off x="558725" y="2698068"/>
            <a:ext cx="558179" cy="409838"/>
            <a:chOff x="6953426" y="711274"/>
            <a:chExt cx="558179" cy="409838"/>
          </a:xfrm>
        </p:grpSpPr>
        <p:sp>
          <p:nvSpPr>
            <p:cNvPr id="45" name="Oval 44" descr="Small circle">
              <a:extLst>
                <a:ext uri="{FF2B5EF4-FFF2-40B4-BE49-F238E27FC236}">
                  <a16:creationId xmlns:a16="http://schemas.microsoft.com/office/drawing/2014/main" id="{986EEE75-EE82-4F7B-A50D-F8D44C7A1BB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descr="Number 2">
              <a:extLst>
                <a:ext uri="{FF2B5EF4-FFF2-40B4-BE49-F238E27FC236}">
                  <a16:creationId xmlns:a16="http://schemas.microsoft.com/office/drawing/2014/main" id="{DF8ED97B-D5DD-401F-ABC3-F56A5EBB2574}"/>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7" name="Content Placeholder 17">
            <a:extLst>
              <a:ext uri="{FF2B5EF4-FFF2-40B4-BE49-F238E27FC236}">
                <a16:creationId xmlns:a16="http://schemas.microsoft.com/office/drawing/2014/main" id="{F3B2402D-9BEB-4092-92DC-B99E1D0CFC95}"/>
              </a:ext>
            </a:extLst>
          </p:cNvPr>
          <p:cNvSpPr txBox="1">
            <a:spLocks/>
          </p:cNvSpPr>
          <p:nvPr/>
        </p:nvSpPr>
        <p:spPr>
          <a:xfrm>
            <a:off x="1066040" y="2738261"/>
            <a:ext cx="2651153" cy="4711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a:t>
            </a:r>
            <a:r>
              <a:rPr lang="en-US" dirty="0">
                <a:solidFill>
                  <a:srgbClr val="D24726"/>
                </a:solidFill>
                <a:latin typeface="Segoe UI Semibold" panose="020B0702040204020203" pitchFamily="34" charset="0"/>
                <a:cs typeface="Segoe UI Semibold" panose="020B0702040204020203" pitchFamily="34" charset="0"/>
              </a:rPr>
              <a:t>Confusion Matrix</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60" name="Picture 59">
            <a:extLst>
              <a:ext uri="{FF2B5EF4-FFF2-40B4-BE49-F238E27FC236}">
                <a16:creationId xmlns:a16="http://schemas.microsoft.com/office/drawing/2014/main" id="{AE8E2861-EF68-4D4D-826E-552069D32118}"/>
              </a:ex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rot="6121280" flipH="1">
            <a:off x="2879113" y="2637054"/>
            <a:ext cx="586758" cy="642261"/>
          </a:xfrm>
          <a:prstGeom prst="rect">
            <a:avLst/>
          </a:prstGeom>
          <a:scene3d>
            <a:camera prst="orthographicFront">
              <a:rot lat="21594000" lon="13200000" rev="20400000"/>
            </a:camera>
            <a:lightRig rig="threePt" dir="t"/>
          </a:scene3d>
        </p:spPr>
      </p:pic>
    </p:spTree>
    <p:extLst>
      <p:ext uri="{BB962C8B-B14F-4D97-AF65-F5344CB8AC3E}">
        <p14:creationId xmlns:p14="http://schemas.microsoft.com/office/powerpoint/2010/main" val="235421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fltVal val="0"/>
                                          </p:val>
                                        </p:tav>
                                        <p:tav tm="100000">
                                          <p:val>
                                            <p:strVal val="#ppt_w"/>
                                          </p:val>
                                        </p:tav>
                                      </p:tavLst>
                                    </p:anim>
                                    <p:anim calcmode="lin" valueType="num">
                                      <p:cBhvr>
                                        <p:cTn id="8" dur="1000" fill="hold"/>
                                        <p:tgtEl>
                                          <p:spTgt spid="60"/>
                                        </p:tgtEl>
                                        <p:attrNameLst>
                                          <p:attrName>ppt_h</p:attrName>
                                        </p:attrNameLst>
                                      </p:cBhvr>
                                      <p:tavLst>
                                        <p:tav tm="0">
                                          <p:val>
                                            <p:fltVal val="0"/>
                                          </p:val>
                                        </p:tav>
                                        <p:tav tm="100000">
                                          <p:val>
                                            <p:strVal val="#ppt_h"/>
                                          </p:val>
                                        </p:tav>
                                      </p:tavLst>
                                    </p:anim>
                                    <p:anim calcmode="lin" valueType="num">
                                      <p:cBhvr>
                                        <p:cTn id="9" dur="1000" fill="hold"/>
                                        <p:tgtEl>
                                          <p:spTgt spid="60"/>
                                        </p:tgtEl>
                                        <p:attrNameLst>
                                          <p:attrName>style.rotation</p:attrName>
                                        </p:attrNameLst>
                                      </p:cBhvr>
                                      <p:tavLst>
                                        <p:tav tm="0">
                                          <p:val>
                                            <p:fltVal val="90"/>
                                          </p:val>
                                        </p:tav>
                                        <p:tav tm="100000">
                                          <p:val>
                                            <p:fltVal val="0"/>
                                          </p:val>
                                        </p:tav>
                                      </p:tavLst>
                                    </p:anim>
                                    <p:animEffect transition="in" filter="fade">
                                      <p:cBhvr>
                                        <p:cTn id="10"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2ACC3F-433E-4EAF-94D0-A512F17F9D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4447719" y="1870614"/>
            <a:ext cx="7123440" cy="2664959"/>
          </a:xfrm>
          <a:prstGeom prst="rect">
            <a:avLst/>
          </a:prstGeom>
        </p:spPr>
      </p:pic>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Model Evaluation</a:t>
            </a: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34391" y="1917997"/>
            <a:ext cx="0" cy="4447068"/>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6" descr="3D Models">
            <a:extLst>
              <a:ext uri="{FF2B5EF4-FFF2-40B4-BE49-F238E27FC236}">
                <a16:creationId xmlns:a16="http://schemas.microsoft.com/office/drawing/2014/main" id="{4563502A-BAFD-4CA0-B734-2E3F78B901EC}"/>
              </a:ext>
            </a:extLst>
          </p:cNvPr>
          <p:cNvSpPr txBox="1">
            <a:spLocks/>
          </p:cNvSpPr>
          <p:nvPr/>
        </p:nvSpPr>
        <p:spPr>
          <a:xfrm>
            <a:off x="4447719" y="4722941"/>
            <a:ext cx="6129087"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Segoe UI Semibold" panose="020B0702040204020203" pitchFamily="34" charset="0"/>
                <a:ea typeface="+mj-ea"/>
                <a:cs typeface="Segoe UI Semibold" panose="020B0702040204020203" pitchFamily="34" charset="0"/>
              </a:rPr>
              <a:t>Balanced Accuracy Score </a:t>
            </a:r>
            <a:r>
              <a:rPr lang="en-US" sz="1800" dirty="0">
                <a:latin typeface="Segoe UI Semibold" panose="020B0702040204020203" pitchFamily="34" charset="0"/>
                <a:ea typeface="+mj-ea"/>
                <a:cs typeface="Segoe UI Semibold" panose="020B0702040204020203" pitchFamily="34" charset="0"/>
              </a:rPr>
              <a:t>: 0.8298</a:t>
            </a:r>
          </a:p>
        </p:txBody>
      </p:sp>
      <p:sp>
        <p:nvSpPr>
          <p:cNvPr id="20" name="Text Placeholder 6" descr="3D Models">
            <a:extLst>
              <a:ext uri="{FF2B5EF4-FFF2-40B4-BE49-F238E27FC236}">
                <a16:creationId xmlns:a16="http://schemas.microsoft.com/office/drawing/2014/main" id="{FE769341-F927-4A15-9A54-03976AE3012F}"/>
              </a:ext>
            </a:extLst>
          </p:cNvPr>
          <p:cNvSpPr txBox="1">
            <a:spLocks/>
          </p:cNvSpPr>
          <p:nvPr/>
        </p:nvSpPr>
        <p:spPr>
          <a:xfrm>
            <a:off x="4447719" y="5219946"/>
            <a:ext cx="6129087"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Segoe UI Semibold" panose="020B0702040204020203" pitchFamily="34" charset="0"/>
                <a:ea typeface="+mj-ea"/>
                <a:cs typeface="Segoe UI Semibold" panose="020B0702040204020203" pitchFamily="34" charset="0"/>
              </a:rPr>
              <a:t>Avg. Weighted  F1 Score  </a:t>
            </a:r>
            <a:r>
              <a:rPr lang="en-US" sz="1800" dirty="0">
                <a:latin typeface="Segoe UI Semibold" panose="020B0702040204020203" pitchFamily="34" charset="0"/>
                <a:ea typeface="+mj-ea"/>
                <a:cs typeface="Segoe UI Semibold" panose="020B0702040204020203" pitchFamily="34" charset="0"/>
              </a:rPr>
              <a:t>: 0.8287</a:t>
            </a:r>
          </a:p>
        </p:txBody>
      </p:sp>
      <p:sp>
        <p:nvSpPr>
          <p:cNvPr id="40" name="Content Placeholder 17">
            <a:extLst>
              <a:ext uri="{FF2B5EF4-FFF2-40B4-BE49-F238E27FC236}">
                <a16:creationId xmlns:a16="http://schemas.microsoft.com/office/drawing/2014/main" id="{619FA018-8E90-45CC-A12E-A58E167079AF}"/>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RandomForestClassifier</a:t>
            </a:r>
            <a:endParaRPr lang="en-US" dirty="0">
              <a:latin typeface="Segoe UI Semibold" panose="020B0702040204020203" pitchFamily="34" charset="0"/>
              <a:cs typeface="Segoe UI Semibold" panose="020B0702040204020203" pitchFamily="34" charset="0"/>
            </a:endParaRPr>
          </a:p>
        </p:txBody>
      </p:sp>
      <p:grpSp>
        <p:nvGrpSpPr>
          <p:cNvPr id="41" name="Group 40" descr="Small circle with number 1 inside  indicating step 1">
            <a:extLst>
              <a:ext uri="{FF2B5EF4-FFF2-40B4-BE49-F238E27FC236}">
                <a16:creationId xmlns:a16="http://schemas.microsoft.com/office/drawing/2014/main" id="{7047598C-7B40-4AAF-AEE9-20FBA9A7BC1F}"/>
              </a:ext>
            </a:extLst>
          </p:cNvPr>
          <p:cNvGrpSpPr/>
          <p:nvPr/>
        </p:nvGrpSpPr>
        <p:grpSpPr bwMode="blackWhite">
          <a:xfrm>
            <a:off x="558723" y="1917997"/>
            <a:ext cx="558179" cy="409838"/>
            <a:chOff x="6953426" y="711274"/>
            <a:chExt cx="558179" cy="409838"/>
          </a:xfrm>
        </p:grpSpPr>
        <p:sp>
          <p:nvSpPr>
            <p:cNvPr id="42" name="Oval 41" descr="Small circle">
              <a:extLst>
                <a:ext uri="{FF2B5EF4-FFF2-40B4-BE49-F238E27FC236}">
                  <a16:creationId xmlns:a16="http://schemas.microsoft.com/office/drawing/2014/main" id="{4D25449A-83A8-4E26-81B2-91F38694CDC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descr="Number 1">
              <a:extLst>
                <a:ext uri="{FF2B5EF4-FFF2-40B4-BE49-F238E27FC236}">
                  <a16:creationId xmlns:a16="http://schemas.microsoft.com/office/drawing/2014/main" id="{56FD7E6E-3C6E-4B3E-B70F-E0A8235A077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44" name="Content Placeholder 17">
            <a:extLst>
              <a:ext uri="{FF2B5EF4-FFF2-40B4-BE49-F238E27FC236}">
                <a16:creationId xmlns:a16="http://schemas.microsoft.com/office/drawing/2014/main" id="{F3F391D6-6E0A-4AE4-A97F-19B4C1EE3C07}"/>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45" name="Group 44" descr="Small circle with number 2 inside  indicating step 2">
            <a:extLst>
              <a:ext uri="{FF2B5EF4-FFF2-40B4-BE49-F238E27FC236}">
                <a16:creationId xmlns:a16="http://schemas.microsoft.com/office/drawing/2014/main" id="{5A16839C-396E-4B22-96C2-47B2F3938943}"/>
              </a:ext>
            </a:extLst>
          </p:cNvPr>
          <p:cNvGrpSpPr/>
          <p:nvPr/>
        </p:nvGrpSpPr>
        <p:grpSpPr bwMode="blackWhite">
          <a:xfrm>
            <a:off x="558725" y="2698068"/>
            <a:ext cx="558179" cy="409838"/>
            <a:chOff x="6953426" y="711274"/>
            <a:chExt cx="558179" cy="409838"/>
          </a:xfrm>
        </p:grpSpPr>
        <p:sp>
          <p:nvSpPr>
            <p:cNvPr id="46" name="Oval 45" descr="Small circle">
              <a:extLst>
                <a:ext uri="{FF2B5EF4-FFF2-40B4-BE49-F238E27FC236}">
                  <a16:creationId xmlns:a16="http://schemas.microsoft.com/office/drawing/2014/main" id="{F13C241E-4B9F-44C4-BD5A-B20CCDE36DE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descr="Number 2">
              <a:extLst>
                <a:ext uri="{FF2B5EF4-FFF2-40B4-BE49-F238E27FC236}">
                  <a16:creationId xmlns:a16="http://schemas.microsoft.com/office/drawing/2014/main" id="{A08DCE4E-C167-417D-AA2B-4604C5F6A5BD}"/>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48" name="Content Placeholder 17">
            <a:extLst>
              <a:ext uri="{FF2B5EF4-FFF2-40B4-BE49-F238E27FC236}">
                <a16:creationId xmlns:a16="http://schemas.microsoft.com/office/drawing/2014/main" id="{A8C7D6D9-6BC8-4303-B226-078A8862E182}"/>
              </a:ext>
            </a:extLst>
          </p:cNvPr>
          <p:cNvSpPr txBox="1">
            <a:spLocks/>
          </p:cNvSpPr>
          <p:nvPr/>
        </p:nvSpPr>
        <p:spPr>
          <a:xfrm>
            <a:off x="1066040" y="2738261"/>
            <a:ext cx="2651153" cy="4711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a:t>
            </a:r>
            <a:r>
              <a:rPr lang="en-US" dirty="0">
                <a:solidFill>
                  <a:srgbClr val="D24726"/>
                </a:solidFill>
                <a:latin typeface="Segoe UI Semibold" panose="020B0702040204020203" pitchFamily="34" charset="0"/>
                <a:cs typeface="Segoe UI Semibold" panose="020B0702040204020203" pitchFamily="34" charset="0"/>
              </a:rPr>
              <a:t>Confusion Matrix</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49" name="Group 48" descr="Small circle with number 3 inside  indicating step 3">
            <a:extLst>
              <a:ext uri="{FF2B5EF4-FFF2-40B4-BE49-F238E27FC236}">
                <a16:creationId xmlns:a16="http://schemas.microsoft.com/office/drawing/2014/main" id="{2852A3E5-053D-4E9E-89AB-0DCC282157C6}"/>
              </a:ext>
            </a:extLst>
          </p:cNvPr>
          <p:cNvGrpSpPr/>
          <p:nvPr/>
        </p:nvGrpSpPr>
        <p:grpSpPr bwMode="blackWhite">
          <a:xfrm>
            <a:off x="557319" y="3514151"/>
            <a:ext cx="558179" cy="409838"/>
            <a:chOff x="6953426" y="711274"/>
            <a:chExt cx="558179" cy="409838"/>
          </a:xfrm>
        </p:grpSpPr>
        <p:sp>
          <p:nvSpPr>
            <p:cNvPr id="50" name="Oval 49" descr="Small circle">
              <a:extLst>
                <a:ext uri="{FF2B5EF4-FFF2-40B4-BE49-F238E27FC236}">
                  <a16:creationId xmlns:a16="http://schemas.microsoft.com/office/drawing/2014/main" id="{552B6F9F-F9DB-4BE5-83B2-062E222C06FD}"/>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descr="Number 3">
              <a:extLst>
                <a:ext uri="{FF2B5EF4-FFF2-40B4-BE49-F238E27FC236}">
                  <a16:creationId xmlns:a16="http://schemas.microsoft.com/office/drawing/2014/main" id="{A3229E67-99A9-42CA-B223-D00917BAEA3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52" name="Content Placeholder 17">
            <a:extLst>
              <a:ext uri="{FF2B5EF4-FFF2-40B4-BE49-F238E27FC236}">
                <a16:creationId xmlns:a16="http://schemas.microsoft.com/office/drawing/2014/main" id="{F9382494-B3CF-4508-A8CA-335F614F006A}"/>
              </a:ext>
            </a:extLst>
          </p:cNvPr>
          <p:cNvSpPr txBox="1">
            <a:spLocks/>
          </p:cNvSpPr>
          <p:nvPr/>
        </p:nvSpPr>
        <p:spPr>
          <a:xfrm>
            <a:off x="1076799" y="3530440"/>
            <a:ext cx="2784602" cy="508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Preview of </a:t>
            </a:r>
            <a:r>
              <a:rPr lang="en-US" dirty="0">
                <a:solidFill>
                  <a:srgbClr val="D24726"/>
                </a:solidFill>
                <a:latin typeface="Segoe UI Semibold" panose="020B0702040204020203" pitchFamily="34" charset="0"/>
                <a:cs typeface="Segoe UI Semibold" panose="020B0702040204020203" pitchFamily="34" charset="0"/>
              </a:rPr>
              <a:t>Classification Report</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61" name="Picture 60">
            <a:extLst>
              <a:ext uri="{FF2B5EF4-FFF2-40B4-BE49-F238E27FC236}">
                <a16:creationId xmlns:a16="http://schemas.microsoft.com/office/drawing/2014/main" id="{C1D802DD-2007-44B3-812D-1A12BF4650FC}"/>
              </a:ex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rot="4378553" flipH="1">
            <a:off x="3208865" y="3839901"/>
            <a:ext cx="586758" cy="642261"/>
          </a:xfrm>
          <a:prstGeom prst="rect">
            <a:avLst/>
          </a:prstGeom>
          <a:scene3d>
            <a:camera prst="orthographicFront">
              <a:rot lat="21594000" lon="0" rev="20400000"/>
            </a:camera>
            <a:lightRig rig="threePt" dir="t"/>
          </a:scene3d>
        </p:spPr>
      </p:pic>
    </p:spTree>
    <p:extLst>
      <p:ext uri="{BB962C8B-B14F-4D97-AF65-F5344CB8AC3E}">
        <p14:creationId xmlns:p14="http://schemas.microsoft.com/office/powerpoint/2010/main" val="3162980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61"/>
                                        </p:tgtEl>
                                        <p:attrNameLst>
                                          <p:attrName>style.visibility</p:attrName>
                                        </p:attrNameLst>
                                      </p:cBhvr>
                                      <p:to>
                                        <p:strVal val="visible"/>
                                      </p:to>
                                    </p:set>
                                    <p:anim calcmode="lin" valueType="num">
                                      <p:cBhvr>
                                        <p:cTn id="7" dur="1000" fill="hold"/>
                                        <p:tgtEl>
                                          <p:spTgt spid="61"/>
                                        </p:tgtEl>
                                        <p:attrNameLst>
                                          <p:attrName>ppt_w</p:attrName>
                                        </p:attrNameLst>
                                      </p:cBhvr>
                                      <p:tavLst>
                                        <p:tav tm="0">
                                          <p:val>
                                            <p:fltVal val="0"/>
                                          </p:val>
                                        </p:tav>
                                        <p:tav tm="100000">
                                          <p:val>
                                            <p:strVal val="#ppt_w"/>
                                          </p:val>
                                        </p:tav>
                                      </p:tavLst>
                                    </p:anim>
                                    <p:anim calcmode="lin" valueType="num">
                                      <p:cBhvr>
                                        <p:cTn id="8" dur="1000" fill="hold"/>
                                        <p:tgtEl>
                                          <p:spTgt spid="61"/>
                                        </p:tgtEl>
                                        <p:attrNameLst>
                                          <p:attrName>ppt_h</p:attrName>
                                        </p:attrNameLst>
                                      </p:cBhvr>
                                      <p:tavLst>
                                        <p:tav tm="0">
                                          <p:val>
                                            <p:fltVal val="0"/>
                                          </p:val>
                                        </p:tav>
                                        <p:tav tm="100000">
                                          <p:val>
                                            <p:strVal val="#ppt_h"/>
                                          </p:val>
                                        </p:tav>
                                      </p:tavLst>
                                    </p:anim>
                                    <p:anim calcmode="lin" valueType="num">
                                      <p:cBhvr>
                                        <p:cTn id="9" dur="1000" fill="hold"/>
                                        <p:tgtEl>
                                          <p:spTgt spid="61"/>
                                        </p:tgtEl>
                                        <p:attrNameLst>
                                          <p:attrName>style.rotation</p:attrName>
                                        </p:attrNameLst>
                                      </p:cBhvr>
                                      <p:tavLst>
                                        <p:tav tm="0">
                                          <p:val>
                                            <p:fltVal val="90"/>
                                          </p:val>
                                        </p:tav>
                                        <p:tav tm="100000">
                                          <p:val>
                                            <p:fltVal val="0"/>
                                          </p:val>
                                        </p:tav>
                                      </p:tavLst>
                                    </p:anim>
                                    <p:animEffect transition="in" filter="fade">
                                      <p:cBhvr>
                                        <p:cTn id="10"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Model Evaluation</a:t>
            </a: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29916" y="1917997"/>
            <a:ext cx="0" cy="4447068"/>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A782031-DBD0-48B8-8659-786753AEF7A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4195464" y="1856872"/>
            <a:ext cx="3712855" cy="3716470"/>
          </a:xfrm>
          <a:prstGeom prst="rect">
            <a:avLst/>
          </a:prstGeom>
        </p:spPr>
      </p:pic>
      <p:pic>
        <p:nvPicPr>
          <p:cNvPr id="7" name="Picture 6">
            <a:extLst>
              <a:ext uri="{FF2B5EF4-FFF2-40B4-BE49-F238E27FC236}">
                <a16:creationId xmlns:a16="http://schemas.microsoft.com/office/drawing/2014/main" id="{E631DED9-A67D-43BA-8B71-2E60C73BA20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contrast="40000"/>
                    </a14:imgEffect>
                  </a14:imgLayer>
                </a14:imgProps>
              </a:ext>
            </a:extLst>
          </a:blip>
          <a:srcRect/>
          <a:stretch/>
        </p:blipFill>
        <p:spPr>
          <a:xfrm>
            <a:off x="8039443" y="1838942"/>
            <a:ext cx="3593832" cy="3717312"/>
          </a:xfrm>
          <a:prstGeom prst="rect">
            <a:avLst/>
          </a:prstGeom>
        </p:spPr>
      </p:pic>
      <p:sp>
        <p:nvSpPr>
          <p:cNvPr id="60" name="Content Placeholder 17">
            <a:extLst>
              <a:ext uri="{FF2B5EF4-FFF2-40B4-BE49-F238E27FC236}">
                <a16:creationId xmlns:a16="http://schemas.microsoft.com/office/drawing/2014/main" id="{69D46A8A-75E7-45B4-89CC-8B98AD7DA49C}"/>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RandomForestClassifier</a:t>
            </a:r>
            <a:endParaRPr lang="en-US" dirty="0">
              <a:latin typeface="Segoe UI Semibold" panose="020B0702040204020203" pitchFamily="34" charset="0"/>
              <a:cs typeface="Segoe UI Semibold" panose="020B0702040204020203" pitchFamily="34" charset="0"/>
            </a:endParaRPr>
          </a:p>
        </p:txBody>
      </p:sp>
      <p:grpSp>
        <p:nvGrpSpPr>
          <p:cNvPr id="61" name="Group 60" descr="Small circle with number 1 inside  indicating step 1">
            <a:extLst>
              <a:ext uri="{FF2B5EF4-FFF2-40B4-BE49-F238E27FC236}">
                <a16:creationId xmlns:a16="http://schemas.microsoft.com/office/drawing/2014/main" id="{3510579F-772D-40EA-9234-192D9053F509}"/>
              </a:ext>
            </a:extLst>
          </p:cNvPr>
          <p:cNvGrpSpPr/>
          <p:nvPr/>
        </p:nvGrpSpPr>
        <p:grpSpPr bwMode="blackWhite">
          <a:xfrm>
            <a:off x="558723" y="1917997"/>
            <a:ext cx="558179" cy="409838"/>
            <a:chOff x="6953426" y="711274"/>
            <a:chExt cx="558179" cy="409838"/>
          </a:xfrm>
        </p:grpSpPr>
        <p:sp>
          <p:nvSpPr>
            <p:cNvPr id="62" name="Oval 61" descr="Small circle">
              <a:extLst>
                <a:ext uri="{FF2B5EF4-FFF2-40B4-BE49-F238E27FC236}">
                  <a16:creationId xmlns:a16="http://schemas.microsoft.com/office/drawing/2014/main" id="{7FDDFBE8-D5D2-40E9-807B-30FB3618FA2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descr="Number 1">
              <a:extLst>
                <a:ext uri="{FF2B5EF4-FFF2-40B4-BE49-F238E27FC236}">
                  <a16:creationId xmlns:a16="http://schemas.microsoft.com/office/drawing/2014/main" id="{9C3B7080-4560-46D6-8131-04A0D18D618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64" name="Content Placeholder 17">
            <a:extLst>
              <a:ext uri="{FF2B5EF4-FFF2-40B4-BE49-F238E27FC236}">
                <a16:creationId xmlns:a16="http://schemas.microsoft.com/office/drawing/2014/main" id="{EC2C71B7-7815-4436-8C34-6D84C318BB3A}"/>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65" name="Group 64" descr="Small circle with number 2 inside  indicating step 2">
            <a:extLst>
              <a:ext uri="{FF2B5EF4-FFF2-40B4-BE49-F238E27FC236}">
                <a16:creationId xmlns:a16="http://schemas.microsoft.com/office/drawing/2014/main" id="{4FB3063E-BA4E-4652-9929-131F58AE230B}"/>
              </a:ext>
            </a:extLst>
          </p:cNvPr>
          <p:cNvGrpSpPr/>
          <p:nvPr/>
        </p:nvGrpSpPr>
        <p:grpSpPr bwMode="blackWhite">
          <a:xfrm>
            <a:off x="558725" y="2698068"/>
            <a:ext cx="558179" cy="409838"/>
            <a:chOff x="6953426" y="711274"/>
            <a:chExt cx="558179" cy="409838"/>
          </a:xfrm>
        </p:grpSpPr>
        <p:sp>
          <p:nvSpPr>
            <p:cNvPr id="66" name="Oval 65" descr="Small circle">
              <a:extLst>
                <a:ext uri="{FF2B5EF4-FFF2-40B4-BE49-F238E27FC236}">
                  <a16:creationId xmlns:a16="http://schemas.microsoft.com/office/drawing/2014/main" id="{62D4B9AB-D35E-4C64-A4CF-0B2FDC61839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descr="Number 2">
              <a:extLst>
                <a:ext uri="{FF2B5EF4-FFF2-40B4-BE49-F238E27FC236}">
                  <a16:creationId xmlns:a16="http://schemas.microsoft.com/office/drawing/2014/main" id="{CD1AA27C-7063-4228-8151-16B58030729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68" name="Content Placeholder 17">
            <a:extLst>
              <a:ext uri="{FF2B5EF4-FFF2-40B4-BE49-F238E27FC236}">
                <a16:creationId xmlns:a16="http://schemas.microsoft.com/office/drawing/2014/main" id="{05E34F55-6E00-403B-BDF0-E18AC3CA3A05}"/>
              </a:ext>
            </a:extLst>
          </p:cNvPr>
          <p:cNvSpPr txBox="1">
            <a:spLocks/>
          </p:cNvSpPr>
          <p:nvPr/>
        </p:nvSpPr>
        <p:spPr>
          <a:xfrm>
            <a:off x="1066040" y="2738261"/>
            <a:ext cx="2651153" cy="4711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a:t>
            </a:r>
            <a:r>
              <a:rPr lang="en-US" dirty="0">
                <a:solidFill>
                  <a:srgbClr val="D24726"/>
                </a:solidFill>
                <a:latin typeface="Segoe UI Semibold" panose="020B0702040204020203" pitchFamily="34" charset="0"/>
                <a:cs typeface="Segoe UI Semibold" panose="020B0702040204020203" pitchFamily="34" charset="0"/>
              </a:rPr>
              <a:t>Confusion Matrix</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69" name="Group 68" descr="Small circle with number 3 inside  indicating step 3">
            <a:extLst>
              <a:ext uri="{FF2B5EF4-FFF2-40B4-BE49-F238E27FC236}">
                <a16:creationId xmlns:a16="http://schemas.microsoft.com/office/drawing/2014/main" id="{010F300F-F5A7-4744-BC5D-8BE12B7EDA2F}"/>
              </a:ext>
            </a:extLst>
          </p:cNvPr>
          <p:cNvGrpSpPr/>
          <p:nvPr/>
        </p:nvGrpSpPr>
        <p:grpSpPr bwMode="blackWhite">
          <a:xfrm>
            <a:off x="557319" y="3514151"/>
            <a:ext cx="558179" cy="409838"/>
            <a:chOff x="6953426" y="711274"/>
            <a:chExt cx="558179" cy="409838"/>
          </a:xfrm>
        </p:grpSpPr>
        <p:sp>
          <p:nvSpPr>
            <p:cNvPr id="70" name="Oval 69" descr="Small circle">
              <a:extLst>
                <a:ext uri="{FF2B5EF4-FFF2-40B4-BE49-F238E27FC236}">
                  <a16:creationId xmlns:a16="http://schemas.microsoft.com/office/drawing/2014/main" id="{C2122C55-62D9-4C3B-957F-28B0DFBC2DC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descr="Number 3">
              <a:extLst>
                <a:ext uri="{FF2B5EF4-FFF2-40B4-BE49-F238E27FC236}">
                  <a16:creationId xmlns:a16="http://schemas.microsoft.com/office/drawing/2014/main" id="{ED18D086-2F3F-40AF-8A2F-C1E20608ECB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72" name="Content Placeholder 17">
            <a:extLst>
              <a:ext uri="{FF2B5EF4-FFF2-40B4-BE49-F238E27FC236}">
                <a16:creationId xmlns:a16="http://schemas.microsoft.com/office/drawing/2014/main" id="{FEC150B1-0294-46A7-B8DB-8862B6DBBAC0}"/>
              </a:ext>
            </a:extLst>
          </p:cNvPr>
          <p:cNvSpPr txBox="1">
            <a:spLocks/>
          </p:cNvSpPr>
          <p:nvPr/>
        </p:nvSpPr>
        <p:spPr>
          <a:xfrm>
            <a:off x="1076799" y="3530440"/>
            <a:ext cx="2784602" cy="508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Preview of </a:t>
            </a:r>
            <a:r>
              <a:rPr lang="en-US" dirty="0">
                <a:solidFill>
                  <a:srgbClr val="D24726"/>
                </a:solidFill>
                <a:latin typeface="Segoe UI Semibold" panose="020B0702040204020203" pitchFamily="34" charset="0"/>
                <a:cs typeface="Segoe UI Semibold" panose="020B0702040204020203" pitchFamily="34" charset="0"/>
              </a:rPr>
              <a:t>Classification Report</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73" name="Group 72" descr="Small circle with number 3 inside  indicating step 3">
            <a:extLst>
              <a:ext uri="{FF2B5EF4-FFF2-40B4-BE49-F238E27FC236}">
                <a16:creationId xmlns:a16="http://schemas.microsoft.com/office/drawing/2014/main" id="{31D8573D-F117-41F3-9F5E-A39EC0A34F99}"/>
              </a:ext>
            </a:extLst>
          </p:cNvPr>
          <p:cNvGrpSpPr/>
          <p:nvPr/>
        </p:nvGrpSpPr>
        <p:grpSpPr bwMode="blackWhite">
          <a:xfrm>
            <a:off x="557319" y="4370026"/>
            <a:ext cx="558179" cy="409838"/>
            <a:chOff x="6953426" y="711274"/>
            <a:chExt cx="558179" cy="409838"/>
          </a:xfrm>
        </p:grpSpPr>
        <p:sp>
          <p:nvSpPr>
            <p:cNvPr id="74" name="Oval 73" descr="Small circle">
              <a:extLst>
                <a:ext uri="{FF2B5EF4-FFF2-40B4-BE49-F238E27FC236}">
                  <a16:creationId xmlns:a16="http://schemas.microsoft.com/office/drawing/2014/main" id="{FC6187B0-48FF-45DE-8589-AB55993145AA}"/>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descr="Number 3">
              <a:extLst>
                <a:ext uri="{FF2B5EF4-FFF2-40B4-BE49-F238E27FC236}">
                  <a16:creationId xmlns:a16="http://schemas.microsoft.com/office/drawing/2014/main" id="{C54AFD9E-26A4-48A7-A2C5-A7E37650A714}"/>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grpSp>
      <p:sp>
        <p:nvSpPr>
          <p:cNvPr id="76" name="Content Placeholder 17">
            <a:extLst>
              <a:ext uri="{FF2B5EF4-FFF2-40B4-BE49-F238E27FC236}">
                <a16:creationId xmlns:a16="http://schemas.microsoft.com/office/drawing/2014/main" id="{A7A5DDBF-0CF5-42DD-98BE-C54535F274B2}"/>
              </a:ext>
            </a:extLst>
          </p:cNvPr>
          <p:cNvSpPr txBox="1">
            <a:spLocks/>
          </p:cNvSpPr>
          <p:nvPr/>
        </p:nvSpPr>
        <p:spPr>
          <a:xfrm>
            <a:off x="1076799" y="4386315"/>
            <a:ext cx="2784602" cy="6229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Extension of </a:t>
            </a:r>
            <a:r>
              <a:rPr lang="en-US" dirty="0">
                <a:solidFill>
                  <a:srgbClr val="D24726"/>
                </a:solidFill>
                <a:latin typeface="Segoe UI Semibold" panose="020B0702040204020203" pitchFamily="34" charset="0"/>
                <a:cs typeface="Segoe UI Semibold" panose="020B0702040204020203" pitchFamily="34" charset="0"/>
              </a:rPr>
              <a:t>ROC Graph </a:t>
            </a:r>
            <a:r>
              <a:rPr lang="en-US" dirty="0">
                <a:solidFill>
                  <a:prstClr val="black">
                    <a:lumMod val="75000"/>
                    <a:lumOff val="25000"/>
                  </a:prstClr>
                </a:solidFill>
                <a:latin typeface="Segoe UI" panose="020B0502040204020203" pitchFamily="34" charset="0"/>
                <a:cs typeface="Segoe UI" panose="020B0502040204020203" pitchFamily="34" charset="0"/>
              </a:rPr>
              <a:t>&amp; </a:t>
            </a:r>
            <a:r>
              <a:rPr lang="en-US" dirty="0">
                <a:solidFill>
                  <a:srgbClr val="D24726"/>
                </a:solidFill>
                <a:latin typeface="Segoe UI Semibold" panose="020B0702040204020203" pitchFamily="34" charset="0"/>
                <a:cs typeface="Segoe UI Semibold" panose="020B0702040204020203" pitchFamily="34" charset="0"/>
              </a:rPr>
              <a:t>Precision-Recall </a:t>
            </a:r>
            <a:r>
              <a:rPr lang="en-US" dirty="0">
                <a:solidFill>
                  <a:prstClr val="black">
                    <a:lumMod val="75000"/>
                    <a:lumOff val="25000"/>
                  </a:prstClr>
                </a:solidFill>
                <a:latin typeface="Segoe UI" panose="020B0502040204020203" pitchFamily="34" charset="0"/>
                <a:cs typeface="Segoe UI" panose="020B0502040204020203" pitchFamily="34" charset="0"/>
              </a:rPr>
              <a:t>curve to multi-class</a:t>
            </a:r>
          </a:p>
        </p:txBody>
      </p:sp>
      <p:pic>
        <p:nvPicPr>
          <p:cNvPr id="81" name="Picture 80">
            <a:extLst>
              <a:ext uri="{FF2B5EF4-FFF2-40B4-BE49-F238E27FC236}">
                <a16:creationId xmlns:a16="http://schemas.microsoft.com/office/drawing/2014/main" id="{0CCE562A-CF7A-4E5D-BB25-54F46EE74162}"/>
              </a:ext>
              <a:ext uri="{C183D7F6-B498-43B3-948B-1728B52AA6E4}">
                <adec:decorative xmlns:adec="http://schemas.microsoft.com/office/drawing/2017/decorative" val="1"/>
              </a:ext>
            </a:extLst>
          </p:cNvPr>
          <p:cNvPicPr/>
          <p:nvPr/>
        </p:nvPicPr>
        <p:blipFill>
          <a:blip r:embed="rId6" cstate="print">
            <a:extLst>
              <a:ext uri="{28A0092B-C50C-407E-A947-70E740481C1C}">
                <a14:useLocalDpi xmlns:a14="http://schemas.microsoft.com/office/drawing/2010/main" val="0"/>
              </a:ext>
            </a:extLst>
          </a:blip>
          <a:stretch>
            <a:fillRect/>
          </a:stretch>
        </p:blipFill>
        <p:spPr>
          <a:xfrm rot="3016070" flipH="1">
            <a:off x="3300641" y="3946175"/>
            <a:ext cx="586758" cy="642261"/>
          </a:xfrm>
          <a:prstGeom prst="rect">
            <a:avLst/>
          </a:prstGeom>
          <a:scene3d>
            <a:camera prst="orthographicFront">
              <a:rot lat="21594000" lon="13200000" rev="20400000"/>
            </a:camera>
            <a:lightRig rig="threePt" dir="t"/>
          </a:scene3d>
        </p:spPr>
      </p:pic>
    </p:spTree>
    <p:extLst>
      <p:ext uri="{BB962C8B-B14F-4D97-AF65-F5344CB8AC3E}">
        <p14:creationId xmlns:p14="http://schemas.microsoft.com/office/powerpoint/2010/main" val="1387541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81"/>
                                        </p:tgtEl>
                                        <p:attrNameLst>
                                          <p:attrName>style.visibility</p:attrName>
                                        </p:attrNameLst>
                                      </p:cBhvr>
                                      <p:to>
                                        <p:strVal val="visible"/>
                                      </p:to>
                                    </p:set>
                                    <p:anim calcmode="lin" valueType="num">
                                      <p:cBhvr>
                                        <p:cTn id="7" dur="1000" fill="hold"/>
                                        <p:tgtEl>
                                          <p:spTgt spid="81"/>
                                        </p:tgtEl>
                                        <p:attrNameLst>
                                          <p:attrName>ppt_w</p:attrName>
                                        </p:attrNameLst>
                                      </p:cBhvr>
                                      <p:tavLst>
                                        <p:tav tm="0">
                                          <p:val>
                                            <p:fltVal val="0"/>
                                          </p:val>
                                        </p:tav>
                                        <p:tav tm="100000">
                                          <p:val>
                                            <p:strVal val="#ppt_w"/>
                                          </p:val>
                                        </p:tav>
                                      </p:tavLst>
                                    </p:anim>
                                    <p:anim calcmode="lin" valueType="num">
                                      <p:cBhvr>
                                        <p:cTn id="8" dur="1000" fill="hold"/>
                                        <p:tgtEl>
                                          <p:spTgt spid="81"/>
                                        </p:tgtEl>
                                        <p:attrNameLst>
                                          <p:attrName>ppt_h</p:attrName>
                                        </p:attrNameLst>
                                      </p:cBhvr>
                                      <p:tavLst>
                                        <p:tav tm="0">
                                          <p:val>
                                            <p:fltVal val="0"/>
                                          </p:val>
                                        </p:tav>
                                        <p:tav tm="100000">
                                          <p:val>
                                            <p:strVal val="#ppt_h"/>
                                          </p:val>
                                        </p:tav>
                                      </p:tavLst>
                                    </p:anim>
                                    <p:anim calcmode="lin" valueType="num">
                                      <p:cBhvr>
                                        <p:cTn id="9" dur="1000" fill="hold"/>
                                        <p:tgtEl>
                                          <p:spTgt spid="81"/>
                                        </p:tgtEl>
                                        <p:attrNameLst>
                                          <p:attrName>style.rotation</p:attrName>
                                        </p:attrNameLst>
                                      </p:cBhvr>
                                      <p:tavLst>
                                        <p:tav tm="0">
                                          <p:val>
                                            <p:fltVal val="90"/>
                                          </p:val>
                                        </p:tav>
                                        <p:tav tm="100000">
                                          <p:val>
                                            <p:fltVal val="0"/>
                                          </p:val>
                                        </p:tav>
                                      </p:tavLst>
                                    </p:anim>
                                    <p:animEffect transition="in" filter="fade">
                                      <p:cBhvr>
                                        <p:cTn id="10"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Introduction</a:t>
            </a:r>
          </a:p>
        </p:txBody>
      </p:sp>
      <p:pic>
        <p:nvPicPr>
          <p:cNvPr id="12" name="Picture 11">
            <a:extLst>
              <a:ext uri="{FF2B5EF4-FFF2-40B4-BE49-F238E27FC236}">
                <a16:creationId xmlns:a16="http://schemas.microsoft.com/office/drawing/2014/main" id="{34285680-A638-4BD7-B2C9-C8766AB4E323}"/>
              </a:ext>
            </a:extLst>
          </p:cNvPr>
          <p:cNvPicPr>
            <a:picLocks noChangeAspect="1"/>
          </p:cNvPicPr>
          <p:nvPr/>
        </p:nvPicPr>
        <p:blipFill>
          <a:blip r:embed="rId2"/>
          <a:srcRect/>
          <a:stretch/>
        </p:blipFill>
        <p:spPr>
          <a:xfrm>
            <a:off x="5601146" y="3666085"/>
            <a:ext cx="2663426" cy="1772389"/>
          </a:xfrm>
          <a:prstGeom prst="rect">
            <a:avLst/>
          </a:prstGeom>
          <a:effectLst>
            <a:glow>
              <a:schemeClr val="accent1"/>
            </a:glow>
            <a:reflection blurRad="139700" stA="60000" endPos="65000" dist="50800" dir="5400000" sy="-100000" algn="bl" rotWithShape="0"/>
            <a:softEdge rad="215900"/>
          </a:effectLst>
        </p:spPr>
      </p:pic>
      <p:sp>
        <p:nvSpPr>
          <p:cNvPr id="1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738A79C2-D5F1-497C-8118-2E6C281548F2}"/>
              </a:ext>
            </a:extLst>
          </p:cNvPr>
          <p:cNvSpPr txBox="1">
            <a:spLocks/>
          </p:cNvSpPr>
          <p:nvPr/>
        </p:nvSpPr>
        <p:spPr>
          <a:xfrm>
            <a:off x="607363" y="1502609"/>
            <a:ext cx="4896965" cy="50601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Heart diseases are the most common cause of death worldwide over the last few decades in the developed as well as underdeveloped and developing countries. Early detection of cardiac diseases and continuous supervision of clinicians can reduce the mortality rate. However, accurate detection of heart diseases in all cases and consultation of a patient for 24 hours by a doctor is not available, since it requires more sapience, time and expertise.</a:t>
            </a:r>
          </a:p>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	Good data-driven systems for predicting heart diseases can improve the entire research and prevention process, making sure that more people can live healthy lives. This is where Machine Learning comes into play. Machine Learning helps in predicting the Heart diseases, and the predictions made are quite accurate.</a:t>
            </a:r>
          </a:p>
          <a:p>
            <a:pPr marL="0" indent="0">
              <a:lnSpc>
                <a:spcPts val="1800"/>
              </a:lnSpc>
              <a:spcAft>
                <a:spcPts val="600"/>
              </a:spcAft>
              <a:buNone/>
            </a:pPr>
            <a:r>
              <a:rPr lang="en-US" sz="1200" dirty="0">
                <a:solidFill>
                  <a:prstClr val="black">
                    <a:lumMod val="75000"/>
                    <a:lumOff val="25000"/>
                  </a:prstClr>
                </a:solidFill>
                <a:latin typeface="Segoe UI Semibold" panose="020B0702040204020203" pitchFamily="34" charset="0"/>
                <a:cs typeface="Segoe UI Semibold" panose="020B0702040204020203" pitchFamily="34" charset="0"/>
              </a:rPr>
              <a:t>This risk prediction analysis focuses on the supervised ML-based approach, which is computationally fast and exhibits promising classification results. We’ll walk through a tuned baseline model for detecting heart disease from patient data and make some predictions.</a:t>
            </a:r>
          </a:p>
          <a:p>
            <a:pPr marL="0" indent="0">
              <a:lnSpc>
                <a:spcPts val="1800"/>
              </a:lnSpc>
              <a:spcAft>
                <a:spcPts val="600"/>
              </a:spcAft>
              <a:buNone/>
            </a:pPr>
            <a:endParaRPr lang="en-US" sz="1200"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mc:AlternateContent xmlns:mc="http://schemas.openxmlformats.org/markup-compatibility/2006">
        <mc:Choice xmlns:am3d="http://schemas.microsoft.com/office/drawing/2017/model3d" Requires="am3d">
          <p:graphicFrame>
            <p:nvGraphicFramePr>
              <p:cNvPr id="2" name="3D Model 1" descr="Medical cross">
                <a:extLst>
                  <a:ext uri="{FF2B5EF4-FFF2-40B4-BE49-F238E27FC236}">
                    <a16:creationId xmlns:a16="http://schemas.microsoft.com/office/drawing/2014/main" id="{C5841A83-DA23-1BF9-8C78-3AC5D246E46B}"/>
                  </a:ext>
                </a:extLst>
              </p:cNvPr>
              <p:cNvGraphicFramePr>
                <a:graphicFrameLocks noChangeAspect="1"/>
              </p:cNvGraphicFramePr>
              <p:nvPr>
                <p:extLst>
                  <p:ext uri="{D42A27DB-BD31-4B8C-83A1-F6EECF244321}">
                    <p14:modId xmlns:p14="http://schemas.microsoft.com/office/powerpoint/2010/main" val="3535287599"/>
                  </p:ext>
                </p:extLst>
              </p:nvPr>
            </p:nvGraphicFramePr>
            <p:xfrm>
              <a:off x="7727179" y="1502609"/>
              <a:ext cx="3857456" cy="4326951"/>
            </p:xfrm>
            <a:graphic>
              <a:graphicData uri="http://schemas.microsoft.com/office/drawing/2017/model3d">
                <am3d:model3d r:embed="rId3">
                  <am3d:spPr>
                    <a:xfrm>
                      <a:off x="0" y="0"/>
                      <a:ext cx="3857456" cy="4326951"/>
                    </a:xfrm>
                    <a:prstGeom prst="rect">
                      <a:avLst/>
                    </a:prstGeom>
                  </am3d:spPr>
                  <am3d:camera>
                    <am3d:pos x="0" y="0" z="66645928"/>
                    <am3d:up dx="0" dy="36000000" dz="0"/>
                    <am3d:lookAt x="0" y="0" z="0"/>
                    <am3d:perspective fov="2700000"/>
                  </am3d:camera>
                  <am3d:trans>
                    <am3d:meterPerModelUnit n="5606561" d="1000000"/>
                    <am3d:preTrans dx="0" dy="-17928339" dz="0"/>
                    <am3d:scale>
                      <am3d:sx n="1000000" d="1000000"/>
                      <am3d:sy n="1000000" d="1000000"/>
                      <am3d:sz n="1000000" d="1000000"/>
                    </am3d:scale>
                    <am3d:rot ax="770597" ay="-1865048" az="-402803"/>
                    <am3d:postTrans dx="0" dy="0" dz="0"/>
                  </am3d:trans>
                  <am3d:raster rName="Office3DRenderer" rVer="16.0.8326">
                    <am3d:blip r:embed="rId4"/>
                  </am3d:raster>
                  <am3d:objViewport viewportSz="5411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edical cross">
                <a:extLst>
                  <a:ext uri="{FF2B5EF4-FFF2-40B4-BE49-F238E27FC236}">
                    <a16:creationId xmlns:a16="http://schemas.microsoft.com/office/drawing/2014/main" id="{C5841A83-DA23-1BF9-8C78-3AC5D246E46B}"/>
                  </a:ext>
                </a:extLst>
              </p:cNvPr>
              <p:cNvPicPr>
                <a:picLocks noGrp="1" noRot="1" noChangeAspect="1" noMove="1" noResize="1" noEditPoints="1" noAdjustHandles="1" noChangeArrowheads="1" noChangeShapeType="1" noCrop="1"/>
              </p:cNvPicPr>
              <p:nvPr/>
            </p:nvPicPr>
            <p:blipFill>
              <a:blip r:embed="rId4"/>
              <a:stretch>
                <a:fillRect/>
              </a:stretch>
            </p:blipFill>
            <p:spPr>
              <a:xfrm>
                <a:off x="7727179" y="1502609"/>
                <a:ext cx="3857456" cy="4326951"/>
              </a:xfrm>
              <a:prstGeom prst="rect">
                <a:avLst/>
              </a:prstGeom>
            </p:spPr>
          </p:pic>
        </mc:Fallback>
      </mc:AlternateContent>
    </p:spTree>
    <p:extLst>
      <p:ext uri="{BB962C8B-B14F-4D97-AF65-F5344CB8AC3E}">
        <p14:creationId xmlns:p14="http://schemas.microsoft.com/office/powerpoint/2010/main" val="1997439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additive="sum">
                                        <p:cTn id="8" dur="1000" fill="hold"/>
                                        <p:tgtEl>
                                          <p:spTgt spid="2"/>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2"/>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2"/>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2"/>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61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Model Evaluation</a:t>
            </a:r>
          </a:p>
        </p:txBody>
      </p:sp>
      <p:sp>
        <p:nvSpPr>
          <p:cNvPr id="21" name="Content Placeholder 17">
            <a:extLst>
              <a:ext uri="{FF2B5EF4-FFF2-40B4-BE49-F238E27FC236}">
                <a16:creationId xmlns:a16="http://schemas.microsoft.com/office/drawing/2014/main" id="{AA8AB865-E7EB-43C2-A53A-30934A80B1CA}"/>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Semibold" panose="020B0702040204020203" pitchFamily="34" charset="0"/>
                <a:cs typeface="Segoe UI Semibold" panose="020B0702040204020203" pitchFamily="34" charset="0"/>
              </a:rPr>
              <a:t>Final model has been built on </a:t>
            </a:r>
            <a:r>
              <a:rPr lang="en-US" dirty="0">
                <a:solidFill>
                  <a:srgbClr val="D24726"/>
                </a:solidFill>
                <a:latin typeface="Segoe UI Semibold" panose="020B0702040204020203" pitchFamily="34" charset="0"/>
                <a:cs typeface="Segoe UI Semibold" panose="020B0702040204020203" pitchFamily="34" charset="0"/>
              </a:rPr>
              <a:t>RandomForestClassifier</a:t>
            </a:r>
            <a:endParaRPr lang="en-US" dirty="0">
              <a:latin typeface="Segoe UI Semibold" panose="020B0702040204020203" pitchFamily="34" charset="0"/>
              <a:cs typeface="Segoe UI Semibold" panose="020B0702040204020203" pitchFamily="34" charset="0"/>
            </a:endParaRPr>
          </a:p>
        </p:txBody>
      </p:sp>
      <p:grpSp>
        <p:nvGrpSpPr>
          <p:cNvPr id="22" name="Group 21" descr="Small circle with number 1 inside  indicating step 1">
            <a:extLst>
              <a:ext uri="{FF2B5EF4-FFF2-40B4-BE49-F238E27FC236}">
                <a16:creationId xmlns:a16="http://schemas.microsoft.com/office/drawing/2014/main" id="{FEE27BD2-CBBD-44FA-97CF-355EDD1DB432}"/>
              </a:ext>
            </a:extLst>
          </p:cNvPr>
          <p:cNvGrpSpPr/>
          <p:nvPr/>
        </p:nvGrpSpPr>
        <p:grpSpPr bwMode="blackWhite">
          <a:xfrm>
            <a:off x="558723" y="1917997"/>
            <a:ext cx="558179" cy="409838"/>
            <a:chOff x="6953426" y="711274"/>
            <a:chExt cx="558179" cy="409838"/>
          </a:xfrm>
        </p:grpSpPr>
        <p:sp>
          <p:nvSpPr>
            <p:cNvPr id="23" name="Oval 22" descr="Small circle">
              <a:extLst>
                <a:ext uri="{FF2B5EF4-FFF2-40B4-BE49-F238E27FC236}">
                  <a16:creationId xmlns:a16="http://schemas.microsoft.com/office/drawing/2014/main" id="{9CA26BCB-C6D9-4C75-8B5D-7E5CA1F55A9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descr="Number 1">
              <a:extLst>
                <a:ext uri="{FF2B5EF4-FFF2-40B4-BE49-F238E27FC236}">
                  <a16:creationId xmlns:a16="http://schemas.microsoft.com/office/drawing/2014/main" id="{D68540BC-771A-4672-A7BC-C61B75EF818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5" name="Content Placeholder 17">
            <a:extLst>
              <a:ext uri="{FF2B5EF4-FFF2-40B4-BE49-F238E27FC236}">
                <a16:creationId xmlns:a16="http://schemas.microsoft.com/office/drawing/2014/main" id="{741E4772-FB2F-4169-BB31-1C8DC3A45E66}"/>
              </a:ext>
            </a:extLst>
          </p:cNvPr>
          <p:cNvSpPr txBox="1">
            <a:spLocks/>
          </p:cNvSpPr>
          <p:nvPr/>
        </p:nvSpPr>
        <p:spPr>
          <a:xfrm>
            <a:off x="1066040" y="1958189"/>
            <a:ext cx="2486328" cy="6617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Evaluating Model </a:t>
            </a:r>
            <a:r>
              <a:rPr lang="en-US" dirty="0">
                <a:solidFill>
                  <a:srgbClr val="D24726"/>
                </a:solidFill>
                <a:latin typeface="Segoe UI Semibold" panose="020B0702040204020203" pitchFamily="34" charset="0"/>
                <a:cs typeface="Segoe UI Semibold" panose="020B0702040204020203" pitchFamily="34" charset="0"/>
              </a:rPr>
              <a:t>Parameters</a:t>
            </a:r>
            <a:r>
              <a:rPr lang="en-US" dirty="0">
                <a:solidFill>
                  <a:prstClr val="black">
                    <a:lumMod val="75000"/>
                    <a:lumOff val="25000"/>
                  </a:prstClr>
                </a:solidFill>
                <a:latin typeface="Segoe UI" panose="020B0502040204020203" pitchFamily="34" charset="0"/>
                <a:cs typeface="Segoe UI" panose="020B0502040204020203" pitchFamily="34" charset="0"/>
              </a:rPr>
              <a:t> &amp; </a:t>
            </a:r>
            <a:r>
              <a:rPr lang="en-US" dirty="0">
                <a:solidFill>
                  <a:srgbClr val="D24726"/>
                </a:solidFill>
                <a:latin typeface="Segoe UI Semibold" panose="020B0702040204020203" pitchFamily="34" charset="0"/>
                <a:cs typeface="Segoe UI Semibold" panose="020B0702040204020203" pitchFamily="34" charset="0"/>
              </a:rPr>
              <a:t>Performance Score</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6" name="Group 25" descr="Small circle with number 2 inside  indicating step 2">
            <a:extLst>
              <a:ext uri="{FF2B5EF4-FFF2-40B4-BE49-F238E27FC236}">
                <a16:creationId xmlns:a16="http://schemas.microsoft.com/office/drawing/2014/main" id="{F7CA6FB4-8F6F-40C8-A966-DF6939222035}"/>
              </a:ext>
            </a:extLst>
          </p:cNvPr>
          <p:cNvGrpSpPr/>
          <p:nvPr/>
        </p:nvGrpSpPr>
        <p:grpSpPr bwMode="blackWhite">
          <a:xfrm>
            <a:off x="558725" y="2698068"/>
            <a:ext cx="558179" cy="409838"/>
            <a:chOff x="6953426" y="711274"/>
            <a:chExt cx="558179" cy="409838"/>
          </a:xfrm>
        </p:grpSpPr>
        <p:sp>
          <p:nvSpPr>
            <p:cNvPr id="27" name="Oval 26" descr="Small circle">
              <a:extLst>
                <a:ext uri="{FF2B5EF4-FFF2-40B4-BE49-F238E27FC236}">
                  <a16:creationId xmlns:a16="http://schemas.microsoft.com/office/drawing/2014/main" id="{85224344-0F4E-43F7-9129-C99B3CEBC03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descr="Number 2">
              <a:extLst>
                <a:ext uri="{FF2B5EF4-FFF2-40B4-BE49-F238E27FC236}">
                  <a16:creationId xmlns:a16="http://schemas.microsoft.com/office/drawing/2014/main" id="{634EE847-B757-4D7E-8678-81AF603AD0DB}"/>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9" name="Content Placeholder 17">
            <a:extLst>
              <a:ext uri="{FF2B5EF4-FFF2-40B4-BE49-F238E27FC236}">
                <a16:creationId xmlns:a16="http://schemas.microsoft.com/office/drawing/2014/main" id="{E8510D19-B717-4E0E-965D-B3B7F86FE72A}"/>
              </a:ext>
            </a:extLst>
          </p:cNvPr>
          <p:cNvSpPr txBox="1">
            <a:spLocks/>
          </p:cNvSpPr>
          <p:nvPr/>
        </p:nvSpPr>
        <p:spPr>
          <a:xfrm>
            <a:off x="1066040" y="2738261"/>
            <a:ext cx="2651153" cy="4711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a:t>
            </a:r>
            <a:r>
              <a:rPr lang="en-US" dirty="0">
                <a:solidFill>
                  <a:srgbClr val="D24726"/>
                </a:solidFill>
                <a:latin typeface="Segoe UI Semibold" panose="020B0702040204020203" pitchFamily="34" charset="0"/>
                <a:cs typeface="Segoe UI Semibold" panose="020B0702040204020203" pitchFamily="34" charset="0"/>
              </a:rPr>
              <a:t>Confusion Matrix</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30" name="Group 29" descr="Small circle with number 3 inside  indicating step 3">
            <a:extLst>
              <a:ext uri="{FF2B5EF4-FFF2-40B4-BE49-F238E27FC236}">
                <a16:creationId xmlns:a16="http://schemas.microsoft.com/office/drawing/2014/main" id="{B240FD14-3E9B-4841-AE62-8819E67391EA}"/>
              </a:ext>
            </a:extLst>
          </p:cNvPr>
          <p:cNvGrpSpPr/>
          <p:nvPr/>
        </p:nvGrpSpPr>
        <p:grpSpPr bwMode="blackWhite">
          <a:xfrm>
            <a:off x="557319" y="3514151"/>
            <a:ext cx="558179" cy="409838"/>
            <a:chOff x="6953426" y="711274"/>
            <a:chExt cx="558179" cy="409838"/>
          </a:xfrm>
        </p:grpSpPr>
        <p:sp>
          <p:nvSpPr>
            <p:cNvPr id="31" name="Oval 30" descr="Small circle">
              <a:extLst>
                <a:ext uri="{FF2B5EF4-FFF2-40B4-BE49-F238E27FC236}">
                  <a16:creationId xmlns:a16="http://schemas.microsoft.com/office/drawing/2014/main" id="{F0C1745F-3F69-462C-A925-3B820EC3D89F}"/>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descr="Number 3">
              <a:extLst>
                <a:ext uri="{FF2B5EF4-FFF2-40B4-BE49-F238E27FC236}">
                  <a16:creationId xmlns:a16="http://schemas.microsoft.com/office/drawing/2014/main" id="{5275E943-1CFB-4A27-BA30-8B64F0AB57E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3" name="Content Placeholder 17">
            <a:extLst>
              <a:ext uri="{FF2B5EF4-FFF2-40B4-BE49-F238E27FC236}">
                <a16:creationId xmlns:a16="http://schemas.microsoft.com/office/drawing/2014/main" id="{3C747206-49EB-4080-A0E0-93A70D891903}"/>
              </a:ext>
            </a:extLst>
          </p:cNvPr>
          <p:cNvSpPr txBox="1">
            <a:spLocks/>
          </p:cNvSpPr>
          <p:nvPr/>
        </p:nvSpPr>
        <p:spPr>
          <a:xfrm>
            <a:off x="1076799" y="3530440"/>
            <a:ext cx="2784602" cy="508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Preview of </a:t>
            </a:r>
            <a:r>
              <a:rPr lang="en-US" dirty="0">
                <a:solidFill>
                  <a:srgbClr val="D24726"/>
                </a:solidFill>
                <a:latin typeface="Segoe UI Semibold" panose="020B0702040204020203" pitchFamily="34" charset="0"/>
                <a:cs typeface="Segoe UI Semibold" panose="020B0702040204020203" pitchFamily="34" charset="0"/>
              </a:rPr>
              <a:t>Classification Report</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cxnSp>
        <p:nvCxnSpPr>
          <p:cNvPr id="38" name="Straight Connector 37">
            <a:extLst>
              <a:ext uri="{FF2B5EF4-FFF2-40B4-BE49-F238E27FC236}">
                <a16:creationId xmlns:a16="http://schemas.microsoft.com/office/drawing/2014/main" id="{48C7451A-B0FD-4217-9157-A056FAB8145B}"/>
              </a:ext>
              <a:ext uri="{C183D7F6-B498-43B3-948B-1728B52AA6E4}">
                <adec:decorative xmlns:adec="http://schemas.microsoft.com/office/drawing/2017/decorative" val="1"/>
              </a:ext>
            </a:extLst>
          </p:cNvPr>
          <p:cNvCxnSpPr>
            <a:cxnSpLocks/>
          </p:cNvCxnSpPr>
          <p:nvPr/>
        </p:nvCxnSpPr>
        <p:spPr>
          <a:xfrm>
            <a:off x="4029916" y="1834073"/>
            <a:ext cx="0" cy="4530992"/>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descr="Small circle with number 3 inside  indicating step 3">
            <a:extLst>
              <a:ext uri="{FF2B5EF4-FFF2-40B4-BE49-F238E27FC236}">
                <a16:creationId xmlns:a16="http://schemas.microsoft.com/office/drawing/2014/main" id="{DF71FA03-8887-4628-87CC-6AC7825298AF}"/>
              </a:ext>
            </a:extLst>
          </p:cNvPr>
          <p:cNvGrpSpPr/>
          <p:nvPr/>
        </p:nvGrpSpPr>
        <p:grpSpPr bwMode="blackWhite">
          <a:xfrm>
            <a:off x="557319" y="4370026"/>
            <a:ext cx="558179" cy="409838"/>
            <a:chOff x="6953426" y="711274"/>
            <a:chExt cx="558179" cy="409838"/>
          </a:xfrm>
        </p:grpSpPr>
        <p:sp>
          <p:nvSpPr>
            <p:cNvPr id="36" name="Oval 35" descr="Small circle">
              <a:extLst>
                <a:ext uri="{FF2B5EF4-FFF2-40B4-BE49-F238E27FC236}">
                  <a16:creationId xmlns:a16="http://schemas.microsoft.com/office/drawing/2014/main" id="{0CA07AAA-B6CB-411E-8A2F-5C7936CEBD8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descr="Number 3">
              <a:extLst>
                <a:ext uri="{FF2B5EF4-FFF2-40B4-BE49-F238E27FC236}">
                  <a16:creationId xmlns:a16="http://schemas.microsoft.com/office/drawing/2014/main" id="{149AB68A-9957-4444-94B2-348CF6AAC0C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grpSp>
      <p:sp>
        <p:nvSpPr>
          <p:cNvPr id="39" name="Content Placeholder 17">
            <a:extLst>
              <a:ext uri="{FF2B5EF4-FFF2-40B4-BE49-F238E27FC236}">
                <a16:creationId xmlns:a16="http://schemas.microsoft.com/office/drawing/2014/main" id="{DBD7C938-C47F-4DBC-96CF-4D4055BCB61A}"/>
              </a:ext>
            </a:extLst>
          </p:cNvPr>
          <p:cNvSpPr txBox="1">
            <a:spLocks/>
          </p:cNvSpPr>
          <p:nvPr/>
        </p:nvSpPr>
        <p:spPr>
          <a:xfrm>
            <a:off x="1076799" y="4386315"/>
            <a:ext cx="2784602" cy="62299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Plot Extension of </a:t>
            </a:r>
            <a:r>
              <a:rPr lang="en-US" dirty="0">
                <a:solidFill>
                  <a:srgbClr val="D24726"/>
                </a:solidFill>
                <a:latin typeface="Segoe UI Semibold" panose="020B0702040204020203" pitchFamily="34" charset="0"/>
                <a:cs typeface="Segoe UI Semibold" panose="020B0702040204020203" pitchFamily="34" charset="0"/>
              </a:rPr>
              <a:t>ROC Graph </a:t>
            </a:r>
            <a:r>
              <a:rPr lang="en-US" dirty="0">
                <a:solidFill>
                  <a:prstClr val="black">
                    <a:lumMod val="75000"/>
                    <a:lumOff val="25000"/>
                  </a:prstClr>
                </a:solidFill>
                <a:latin typeface="Segoe UI" panose="020B0502040204020203" pitchFamily="34" charset="0"/>
                <a:cs typeface="Segoe UI" panose="020B0502040204020203" pitchFamily="34" charset="0"/>
              </a:rPr>
              <a:t>&amp; </a:t>
            </a:r>
            <a:r>
              <a:rPr lang="en-US" dirty="0">
                <a:solidFill>
                  <a:srgbClr val="D24726"/>
                </a:solidFill>
                <a:latin typeface="Segoe UI Semibold" panose="020B0702040204020203" pitchFamily="34" charset="0"/>
                <a:cs typeface="Segoe UI Semibold" panose="020B0702040204020203" pitchFamily="34" charset="0"/>
              </a:rPr>
              <a:t>Precision-Recall </a:t>
            </a:r>
            <a:r>
              <a:rPr lang="en-US" dirty="0">
                <a:solidFill>
                  <a:prstClr val="black">
                    <a:lumMod val="75000"/>
                    <a:lumOff val="25000"/>
                  </a:prstClr>
                </a:solidFill>
                <a:latin typeface="Segoe UI" panose="020B0502040204020203" pitchFamily="34" charset="0"/>
                <a:cs typeface="Segoe UI" panose="020B0502040204020203" pitchFamily="34" charset="0"/>
              </a:rPr>
              <a:t>curve to multi-class</a:t>
            </a:r>
          </a:p>
        </p:txBody>
      </p:sp>
      <p:grpSp>
        <p:nvGrpSpPr>
          <p:cNvPr id="40" name="Group 39" descr="Small circle with number 3 inside  indicating step 3">
            <a:extLst>
              <a:ext uri="{FF2B5EF4-FFF2-40B4-BE49-F238E27FC236}">
                <a16:creationId xmlns:a16="http://schemas.microsoft.com/office/drawing/2014/main" id="{9D141757-91E6-41ED-8BCF-C87EE553C862}"/>
              </a:ext>
            </a:extLst>
          </p:cNvPr>
          <p:cNvGrpSpPr/>
          <p:nvPr/>
        </p:nvGrpSpPr>
        <p:grpSpPr bwMode="blackWhite">
          <a:xfrm>
            <a:off x="557319" y="5230790"/>
            <a:ext cx="558179" cy="409838"/>
            <a:chOff x="6953426" y="711274"/>
            <a:chExt cx="558179" cy="409838"/>
          </a:xfrm>
        </p:grpSpPr>
        <p:sp>
          <p:nvSpPr>
            <p:cNvPr id="41" name="Oval 40" descr="Small circle">
              <a:extLst>
                <a:ext uri="{FF2B5EF4-FFF2-40B4-BE49-F238E27FC236}">
                  <a16:creationId xmlns:a16="http://schemas.microsoft.com/office/drawing/2014/main" id="{A4698989-4007-4D31-9753-6F33D87D04B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descr="Number 3">
              <a:extLst>
                <a:ext uri="{FF2B5EF4-FFF2-40B4-BE49-F238E27FC236}">
                  <a16:creationId xmlns:a16="http://schemas.microsoft.com/office/drawing/2014/main" id="{09114126-A6B5-48AD-81CA-6A77813A8CDA}"/>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IN" dirty="0">
                  <a:solidFill>
                    <a:schemeClr val="bg1"/>
                  </a:solidFill>
                  <a:latin typeface="Segoe UI Semibold" panose="020B0702040204020203" pitchFamily="34" charset="0"/>
                  <a:cs typeface="Segoe UI Semibold" panose="020B0702040204020203" pitchFamily="34" charset="0"/>
                </a:rPr>
                <a:t>5</a:t>
              </a:r>
              <a:endParaRPr lang="en-US" dirty="0">
                <a:solidFill>
                  <a:schemeClr val="bg1"/>
                </a:solidFill>
                <a:latin typeface="Segoe UI Semibold" panose="020B0702040204020203" pitchFamily="34" charset="0"/>
                <a:cs typeface="Segoe UI Semibold" panose="020B0702040204020203" pitchFamily="34" charset="0"/>
              </a:endParaRPr>
            </a:p>
          </p:txBody>
        </p:sp>
      </p:grpSp>
      <p:sp>
        <p:nvSpPr>
          <p:cNvPr id="43" name="Content Placeholder 17">
            <a:extLst>
              <a:ext uri="{FF2B5EF4-FFF2-40B4-BE49-F238E27FC236}">
                <a16:creationId xmlns:a16="http://schemas.microsoft.com/office/drawing/2014/main" id="{93CF7261-94EF-44D8-B6A2-F24AEEE3D9EF}"/>
              </a:ext>
            </a:extLst>
          </p:cNvPr>
          <p:cNvSpPr txBox="1">
            <a:spLocks/>
          </p:cNvSpPr>
          <p:nvPr/>
        </p:nvSpPr>
        <p:spPr>
          <a:xfrm>
            <a:off x="1076799" y="5247079"/>
            <a:ext cx="2784602" cy="50862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Feature Importance using </a:t>
            </a:r>
            <a:r>
              <a:rPr lang="en-US" dirty="0">
                <a:solidFill>
                  <a:srgbClr val="D24726"/>
                </a:solidFill>
                <a:latin typeface="Segoe UI Semibold" panose="020B0702040204020203" pitchFamily="34" charset="0"/>
                <a:cs typeface="Segoe UI Semibold" panose="020B0702040204020203" pitchFamily="34" charset="0"/>
              </a:rPr>
              <a:t>SHAP</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28D361C0-0A17-4BA9-8D45-96C73FA9751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4174126" y="1951134"/>
            <a:ext cx="7419846" cy="3542029"/>
          </a:xfrm>
          <a:prstGeom prst="rect">
            <a:avLst/>
          </a:prstGeom>
        </p:spPr>
      </p:pic>
      <p:pic>
        <p:nvPicPr>
          <p:cNvPr id="44" name="Picture 43">
            <a:extLst>
              <a:ext uri="{FF2B5EF4-FFF2-40B4-BE49-F238E27FC236}">
                <a16:creationId xmlns:a16="http://schemas.microsoft.com/office/drawing/2014/main" id="{9FC09C0E-9B6A-4618-A6F3-A3323202E832}"/>
              </a:ext>
              <a:ext uri="{C183D7F6-B498-43B3-948B-1728B52AA6E4}">
                <adec:decorative xmlns:adec="http://schemas.microsoft.com/office/drawing/2017/decorative" val="1"/>
              </a:ext>
            </a:extLst>
          </p:cNvPr>
          <p:cNvPicPr/>
          <p:nvPr/>
        </p:nvPicPr>
        <p:blipFill>
          <a:blip r:embed="rId4" cstate="print">
            <a:extLst>
              <a:ext uri="{28A0092B-C50C-407E-A947-70E740481C1C}">
                <a14:useLocalDpi xmlns:a14="http://schemas.microsoft.com/office/drawing/2010/main" val="0"/>
              </a:ext>
            </a:extLst>
          </a:blip>
          <a:stretch>
            <a:fillRect/>
          </a:stretch>
        </p:blipFill>
        <p:spPr>
          <a:xfrm rot="2031080" flipH="1">
            <a:off x="3241141" y="5392419"/>
            <a:ext cx="586758" cy="642261"/>
          </a:xfrm>
          <a:prstGeom prst="rect">
            <a:avLst/>
          </a:prstGeom>
          <a:scene3d>
            <a:camera prst="orthographicFront">
              <a:rot lat="21594000" lon="20400000" rev="20400000"/>
            </a:camera>
            <a:lightRig rig="threePt" dir="t"/>
          </a:scene3d>
        </p:spPr>
      </p:pic>
    </p:spTree>
    <p:extLst>
      <p:ext uri="{BB962C8B-B14F-4D97-AF65-F5344CB8AC3E}">
        <p14:creationId xmlns:p14="http://schemas.microsoft.com/office/powerpoint/2010/main" val="2471205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1000"/>
                                  </p:stCondLst>
                                  <p:childTnLst>
                                    <p:set>
                                      <p:cBhvr>
                                        <p:cTn id="6" dur="1" fill="hold">
                                          <p:stCondLst>
                                            <p:cond delay="0"/>
                                          </p:stCondLst>
                                        </p:cTn>
                                        <p:tgtEl>
                                          <p:spTgt spid="44"/>
                                        </p:tgtEl>
                                        <p:attrNameLst>
                                          <p:attrName>style.visibility</p:attrName>
                                        </p:attrNameLst>
                                      </p:cBhvr>
                                      <p:to>
                                        <p:strVal val="visible"/>
                                      </p:to>
                                    </p:set>
                                    <p:anim calcmode="lin" valueType="num">
                                      <p:cBhvr>
                                        <p:cTn id="7" dur="1000" fill="hold"/>
                                        <p:tgtEl>
                                          <p:spTgt spid="44"/>
                                        </p:tgtEl>
                                        <p:attrNameLst>
                                          <p:attrName>ppt_w</p:attrName>
                                        </p:attrNameLst>
                                      </p:cBhvr>
                                      <p:tavLst>
                                        <p:tav tm="0">
                                          <p:val>
                                            <p:fltVal val="0"/>
                                          </p:val>
                                        </p:tav>
                                        <p:tav tm="100000">
                                          <p:val>
                                            <p:strVal val="#ppt_w"/>
                                          </p:val>
                                        </p:tav>
                                      </p:tavLst>
                                    </p:anim>
                                    <p:anim calcmode="lin" valueType="num">
                                      <p:cBhvr>
                                        <p:cTn id="8" dur="1000" fill="hold"/>
                                        <p:tgtEl>
                                          <p:spTgt spid="44"/>
                                        </p:tgtEl>
                                        <p:attrNameLst>
                                          <p:attrName>ppt_h</p:attrName>
                                        </p:attrNameLst>
                                      </p:cBhvr>
                                      <p:tavLst>
                                        <p:tav tm="0">
                                          <p:val>
                                            <p:fltVal val="0"/>
                                          </p:val>
                                        </p:tav>
                                        <p:tav tm="100000">
                                          <p:val>
                                            <p:strVal val="#ppt_h"/>
                                          </p:val>
                                        </p:tav>
                                      </p:tavLst>
                                    </p:anim>
                                    <p:anim calcmode="lin" valueType="num">
                                      <p:cBhvr>
                                        <p:cTn id="9" dur="1000" fill="hold"/>
                                        <p:tgtEl>
                                          <p:spTgt spid="44"/>
                                        </p:tgtEl>
                                        <p:attrNameLst>
                                          <p:attrName>style.rotation</p:attrName>
                                        </p:attrNameLst>
                                      </p:cBhvr>
                                      <p:tavLst>
                                        <p:tav tm="0">
                                          <p:val>
                                            <p:fltVal val="90"/>
                                          </p:val>
                                        </p:tav>
                                        <p:tav tm="100000">
                                          <p:val>
                                            <p:fltVal val="0"/>
                                          </p:val>
                                        </p:tav>
                                      </p:tavLst>
                                    </p:anim>
                                    <p:animEffect transition="in" filter="fade">
                                      <p:cBhvr>
                                        <p:cTn id="1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Limitations</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958188"/>
            <a:ext cx="5110159" cy="103901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As a </a:t>
            </a:r>
            <a:r>
              <a:rPr lang="en-US" dirty="0">
                <a:solidFill>
                  <a:srgbClr val="E91717"/>
                </a:solidFill>
                <a:latin typeface="Segoe UI Semibold" panose="020B0702040204020203" pitchFamily="34" charset="0"/>
                <a:cs typeface="Segoe UI Semibold" panose="020B0702040204020203" pitchFamily="34" charset="0"/>
              </a:rPr>
              <a:t>binomial</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classification problem with imbalanced dataset, we can assume dataset has some bias added within it</a:t>
            </a: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308558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3125775"/>
            <a:ext cx="5110159" cy="135176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Most of the data on the positive cases were </a:t>
            </a:r>
            <a:r>
              <a:rPr lang="en-US" dirty="0">
                <a:solidFill>
                  <a:srgbClr val="E91717"/>
                </a:solidFill>
                <a:latin typeface="Segoe UI Semibold" panose="020B0702040204020203" pitchFamily="34" charset="0"/>
                <a:cs typeface="Segoe UI Semibold" panose="020B0702040204020203" pitchFamily="34" charset="0"/>
              </a:rPr>
              <a:t>artificially synthesized</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using </a:t>
            </a:r>
            <a:r>
              <a:rPr lang="en-US" dirty="0">
                <a:solidFill>
                  <a:srgbClr val="E91717"/>
                </a:solidFill>
                <a:latin typeface="Segoe UI Semibold" panose="020B0702040204020203" pitchFamily="34" charset="0"/>
                <a:cs typeface="Segoe UI Semibold" panose="020B0702040204020203" pitchFamily="34" charset="0"/>
              </a:rPr>
              <a:t>SMOTE</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and as such they may not be a true representation of the actual population </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04434" y="4385315"/>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40105" y="4425507"/>
            <a:ext cx="5110159" cy="7952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The interpretation of this result is limited to the risk of </a:t>
            </a:r>
            <a:r>
              <a:rPr lang="en-US" dirty="0">
                <a:solidFill>
                  <a:srgbClr val="E91717"/>
                </a:solidFill>
                <a:latin typeface="Segoe UI Semibold" panose="020B0702040204020203" pitchFamily="34" charset="0"/>
                <a:cs typeface="Segoe UI Semibold" panose="020B0702040204020203" pitchFamily="34" charset="0"/>
              </a:rPr>
              <a:t>myocardial infarction</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or coronary death for the next 10 years only.</a:t>
            </a:r>
          </a:p>
        </p:txBody>
      </p:sp>
      <p:pic>
        <p:nvPicPr>
          <p:cNvPr id="20" name="Picture 19">
            <a:extLst>
              <a:ext uri="{FF2B5EF4-FFF2-40B4-BE49-F238E27FC236}">
                <a16:creationId xmlns:a16="http://schemas.microsoft.com/office/drawing/2014/main" id="{6AEFAD61-E120-43AD-B902-55BBA901197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Effect>
                      <a14:brightnessContrast bright="20000" contrast="-20000"/>
                    </a14:imgEffect>
                  </a14:imgLayer>
                </a14:imgProps>
              </a:ext>
            </a:extLst>
          </a:blip>
          <a:stretch>
            <a:fillRect/>
          </a:stretch>
        </p:blipFill>
        <p:spPr>
          <a:xfrm>
            <a:off x="7934325" y="1769816"/>
            <a:ext cx="3627309" cy="488597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softEdge rad="444500"/>
          </a:effectLst>
        </p:spPr>
      </p:pic>
    </p:spTree>
    <p:extLst>
      <p:ext uri="{BB962C8B-B14F-4D97-AF65-F5344CB8AC3E}">
        <p14:creationId xmlns:p14="http://schemas.microsoft.com/office/powerpoint/2010/main" val="1424314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A345FE-056A-4358-B7FF-89BA4BBF02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contrast="40000"/>
                    </a14:imgEffect>
                  </a14:imgLayer>
                </a14:imgProps>
              </a:ext>
              <a:ext uri="{28A0092B-C50C-407E-A947-70E740481C1C}">
                <a14:useLocalDpi xmlns:a14="http://schemas.microsoft.com/office/drawing/2010/main" val="0"/>
              </a:ext>
            </a:extLst>
          </a:blip>
          <a:srcRect/>
          <a:stretch>
            <a:fillRect/>
          </a:stretch>
        </p:blipFill>
        <p:spPr bwMode="auto">
          <a:xfrm>
            <a:off x="7190571" y="1552576"/>
            <a:ext cx="4371063" cy="50291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Future Scope &amp; Improvements</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67298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713178"/>
            <a:ext cx="5858638" cy="82046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We could try to add more data to our set to generalize, especially the data from actual positive cases as most of the data we’re working </a:t>
            </a:r>
            <a:r>
              <a:rPr lang="en-US" dirty="0">
                <a:solidFill>
                  <a:srgbClr val="E91717"/>
                </a:solidFill>
                <a:latin typeface="Segoe UI Semibold" panose="020B0702040204020203" pitchFamily="34" charset="0"/>
                <a:cs typeface="Segoe UI Semibold" panose="020B0702040204020203" pitchFamily="34" charset="0"/>
              </a:rPr>
              <a:t>is artificially synthesized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data</a:t>
            </a: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274958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2789776"/>
            <a:ext cx="5551096" cy="135176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We’ve achieved a </a:t>
            </a:r>
            <a:r>
              <a:rPr lang="en-US" dirty="0">
                <a:solidFill>
                  <a:srgbClr val="E91717"/>
                </a:solidFill>
                <a:latin typeface="Segoe UI Semibold" panose="020B0702040204020203" pitchFamily="34" charset="0"/>
                <a:cs typeface="Segoe UI Semibold" panose="020B0702040204020203" pitchFamily="34" charset="0"/>
              </a:rPr>
              <a:t>recall</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of </a:t>
            </a:r>
            <a:r>
              <a:rPr lang="en-US" dirty="0">
                <a:solidFill>
                  <a:srgbClr val="E91717"/>
                </a:solidFill>
                <a:latin typeface="Segoe UI Semibold" panose="020B0702040204020203" pitchFamily="34" charset="0"/>
                <a:cs typeface="Segoe UI Semibold" panose="020B0702040204020203" pitchFamily="34" charset="0"/>
              </a:rPr>
              <a:t>0.82</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but in a sensitive field like </a:t>
            </a:r>
            <a:r>
              <a:rPr lang="en-US" dirty="0">
                <a:solidFill>
                  <a:srgbClr val="E91717"/>
                </a:solidFill>
                <a:latin typeface="Segoe UI Semibold" panose="020B0702040204020203" pitchFamily="34" charset="0"/>
                <a:cs typeface="Segoe UI Semibold" panose="020B0702040204020203" pitchFamily="34" charset="0"/>
              </a:rPr>
              <a:t>CHD</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we can’t afford to have a single </a:t>
            </a:r>
            <a:r>
              <a:rPr lang="en-US" dirty="0">
                <a:solidFill>
                  <a:srgbClr val="E91717"/>
                </a:solidFill>
                <a:latin typeface="Segoe UI Semibold" panose="020B0702040204020203" pitchFamily="34" charset="0"/>
                <a:cs typeface="Segoe UI Semibold" panose="020B0702040204020203" pitchFamily="34" charset="0"/>
              </a:rPr>
              <a:t>false positives</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So, we need to work on improving recall.</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30366" y="378609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66037" y="3826292"/>
            <a:ext cx="5989187" cy="112658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Some other standardization techniques like </a:t>
            </a:r>
            <a:r>
              <a:rPr lang="en-US" dirty="0">
                <a:solidFill>
                  <a:srgbClr val="E91717"/>
                </a:solidFill>
                <a:latin typeface="Segoe UI Semibold" panose="020B0702040204020203" pitchFamily="34" charset="0"/>
                <a:cs typeface="Segoe UI Semibold" panose="020B0702040204020203" pitchFamily="34" charset="0"/>
              </a:rPr>
              <a:t>MinMaxScaler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can also be tried. </a:t>
            </a:r>
            <a:r>
              <a:rPr lang="en-US" dirty="0">
                <a:solidFill>
                  <a:srgbClr val="FF0000"/>
                </a:solidFill>
                <a:latin typeface="Segoe UI Semibold" panose="020B0702040204020203" pitchFamily="34" charset="0"/>
                <a:cs typeface="Segoe UI Semibold" panose="020B0702040204020203" pitchFamily="34" charset="0"/>
              </a:rPr>
              <a:t>Dimensionality</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srgbClr val="FF0000"/>
                </a:solidFill>
                <a:latin typeface="Segoe UI Semibold" panose="020B0702040204020203" pitchFamily="34" charset="0"/>
                <a:cs typeface="Segoe UI Semibold" panose="020B0702040204020203" pitchFamily="34" charset="0"/>
              </a:rPr>
              <a:t>reduction</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technique like </a:t>
            </a:r>
            <a:r>
              <a:rPr lang="en-US" dirty="0">
                <a:solidFill>
                  <a:srgbClr val="FF0000"/>
                </a:solidFill>
                <a:latin typeface="Segoe UI Semibold" panose="020B0702040204020203" pitchFamily="34" charset="0"/>
                <a:cs typeface="Segoe UI Semibold" panose="020B0702040204020203" pitchFamily="34" charset="0"/>
              </a:rPr>
              <a:t>PCA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can also be used for improved result.</a:t>
            </a:r>
          </a:p>
          <a:p>
            <a:pPr marL="0" indent="0">
              <a:spcAft>
                <a:spcPts val="2000"/>
              </a:spcAft>
              <a:buNone/>
            </a:pPr>
            <a:endParaRPr lang="en-US" dirty="0">
              <a:solidFill>
                <a:prstClr val="black">
                  <a:lumMod val="75000"/>
                  <a:lumOff val="25000"/>
                </a:prstClr>
              </a:solidFill>
              <a:latin typeface="Segoe UI Semibold" panose="020B0702040204020203" pitchFamily="34" charset="0"/>
              <a:cs typeface="Segoe UI Semibold" panose="020B0702040204020203" pitchFamily="34" charset="0"/>
            </a:endParaRPr>
          </a:p>
        </p:txBody>
      </p:sp>
      <p:sp>
        <p:nvSpPr>
          <p:cNvPr id="12" name="Step 3" descr="Step 3">
            <a:extLst>
              <a:ext uri="{FF2B5EF4-FFF2-40B4-BE49-F238E27FC236}">
                <a16:creationId xmlns:a16="http://schemas.microsoft.com/office/drawing/2014/main" id="{52764B55-EEF3-4FCB-BAED-FC6954CC415D}"/>
              </a:ext>
            </a:extLst>
          </p:cNvPr>
          <p:cNvSpPr/>
          <p:nvPr/>
        </p:nvSpPr>
        <p:spPr bwMode="blackWhite">
          <a:xfrm>
            <a:off x="630366" y="48119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3"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17A399D0-EF24-4C07-9E82-4113DD9CE977}"/>
              </a:ext>
            </a:extLst>
          </p:cNvPr>
          <p:cNvSpPr txBox="1">
            <a:spLocks/>
          </p:cNvSpPr>
          <p:nvPr/>
        </p:nvSpPr>
        <p:spPr>
          <a:xfrm>
            <a:off x="1066037" y="4852167"/>
            <a:ext cx="5858638" cy="82125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Ensemble ml algorithms like </a:t>
            </a:r>
            <a:r>
              <a:rPr lang="en-US" dirty="0">
                <a:solidFill>
                  <a:srgbClr val="E91717"/>
                </a:solidFill>
                <a:latin typeface="Segoe UI Semibold" panose="020B0702040204020203" pitchFamily="34" charset="0"/>
                <a:cs typeface="Segoe UI Semibold" panose="020B0702040204020203" pitchFamily="34" charset="0"/>
              </a:rPr>
              <a:t>XGBoost</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srgbClr val="E91717"/>
                </a:solidFill>
                <a:latin typeface="Segoe UI Semibold" panose="020B0702040204020203" pitchFamily="34" charset="0"/>
                <a:cs typeface="Segoe UI Semibold" panose="020B0702040204020203" pitchFamily="34" charset="0"/>
              </a:rPr>
              <a:t>BaggingClassifier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t>
            </a:r>
            <a:r>
              <a:rPr lang="en-US" dirty="0">
                <a:solidFill>
                  <a:srgbClr val="E91717"/>
                </a:solidFill>
                <a:latin typeface="Segoe UI Semibold" panose="020B0702040204020203" pitchFamily="34" charset="0"/>
                <a:cs typeface="Segoe UI Semibold" panose="020B0702040204020203" pitchFamily="34" charset="0"/>
              </a:rPr>
              <a:t>ExtraTreesClassifier</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can also be tried for better results. We can also move on to try deep learning methods.</a:t>
            </a:r>
          </a:p>
        </p:txBody>
      </p:sp>
    </p:spTree>
    <p:extLst>
      <p:ext uri="{BB962C8B-B14F-4D97-AF65-F5344CB8AC3E}">
        <p14:creationId xmlns:p14="http://schemas.microsoft.com/office/powerpoint/2010/main" val="6626637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A345FE-056A-4358-B7FF-89BA4BBF02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intBrush/>
                    </a14:imgEffect>
                    <a14:imgEffect>
                      <a14:brightnessContrast bright="-10000" contrast="40000"/>
                    </a14:imgEffect>
                  </a14:imgLayer>
                </a14:imgProps>
              </a:ext>
            </a:extLst>
          </a:blip>
          <a:srcRect/>
          <a:stretch/>
        </p:blipFill>
        <p:spPr bwMode="auto">
          <a:xfrm>
            <a:off x="6642966" y="1985616"/>
            <a:ext cx="5027957" cy="3159206"/>
          </a:xfrm>
          <a:prstGeom prst="rect">
            <a:avLst/>
          </a:prstGeom>
          <a:noFill/>
          <a:effectLst>
            <a:glow rad="508000">
              <a:schemeClr val="bg1">
                <a:alpha val="47000"/>
              </a:schemeClr>
            </a:glow>
            <a:reflection blurRad="127000" stA="87000" endPos="35000" dist="355600" dir="5400000" sy="-100000" algn="bl" rotWithShape="0"/>
            <a:softEdge rad="228600"/>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Conclusion</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67298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713178"/>
            <a:ext cx="5858638" cy="82046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The most important features in prediction are </a:t>
            </a:r>
            <a:r>
              <a:rPr lang="en-US" dirty="0">
                <a:solidFill>
                  <a:srgbClr val="FF0000"/>
                </a:solidFill>
                <a:latin typeface="Segoe UI Semibold" panose="020B0702040204020203" pitchFamily="34" charset="0"/>
                <a:cs typeface="Segoe UI Semibold" panose="020B0702040204020203" pitchFamily="34" charset="0"/>
              </a:rPr>
              <a:t>glucose</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and </a:t>
            </a:r>
            <a:r>
              <a:rPr lang="en-US" dirty="0">
                <a:solidFill>
                  <a:srgbClr val="FF0000"/>
                </a:solidFill>
                <a:latin typeface="Segoe UI Semibold" panose="020B0702040204020203" pitchFamily="34" charset="0"/>
                <a:cs typeface="Segoe UI Semibold" panose="020B0702040204020203" pitchFamily="34" charset="0"/>
              </a:rPr>
              <a:t>sysBp</a:t>
            </a:r>
          </a:p>
        </p:txBody>
      </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2283416"/>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2323608"/>
            <a:ext cx="5551096" cy="135176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srgbClr val="FF0000"/>
                </a:solidFill>
                <a:latin typeface="Segoe UI Semibold" panose="020B0702040204020203" pitchFamily="34" charset="0"/>
                <a:cs typeface="Segoe UI Semibold" panose="020B0702040204020203" pitchFamily="34" charset="0"/>
              </a:rPr>
              <a:t>Random forest</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is the best performed learning algorithm. The recall is </a:t>
            </a:r>
            <a:r>
              <a:rPr lang="en-US" dirty="0">
                <a:solidFill>
                  <a:srgbClr val="FF0000"/>
                </a:solidFill>
                <a:latin typeface="Segoe UI Semibold" panose="020B0702040204020203" pitchFamily="34" charset="0"/>
                <a:cs typeface="Segoe UI Semibold" panose="020B0702040204020203" pitchFamily="34" charset="0"/>
              </a:rPr>
              <a:t>~83%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which is somewhat satisfactory but not in sensitive cases like these. It simply means, out of 100 every 13 peoples with the risk of </a:t>
            </a:r>
            <a:r>
              <a:rPr lang="en-US" dirty="0">
                <a:solidFill>
                  <a:srgbClr val="FF0000"/>
                </a:solidFill>
                <a:latin typeface="Segoe UI Semibold" panose="020B0702040204020203" pitchFamily="34" charset="0"/>
                <a:cs typeface="Segoe UI Semibold" panose="020B0702040204020203" pitchFamily="34" charset="0"/>
              </a:rPr>
              <a:t>CHD</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leave untreated without knowing anything.</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30366" y="3400618"/>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66037" y="3440811"/>
            <a:ext cx="5989187" cy="112658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The </a:t>
            </a:r>
            <a:r>
              <a:rPr lang="en-US" dirty="0">
                <a:solidFill>
                  <a:srgbClr val="FF0000"/>
                </a:solidFill>
                <a:latin typeface="Segoe UI Semibold" panose="020B0702040204020203" pitchFamily="34" charset="0"/>
                <a:cs typeface="Segoe UI Semibold" panose="020B0702040204020203" pitchFamily="34" charset="0"/>
              </a:rPr>
              <a:t>area under roc curve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is </a:t>
            </a:r>
            <a:r>
              <a:rPr lang="en-US" dirty="0">
                <a:solidFill>
                  <a:srgbClr val="FF0000"/>
                </a:solidFill>
                <a:latin typeface="Segoe UI Semibold" panose="020B0702040204020203" pitchFamily="34" charset="0"/>
                <a:cs typeface="Segoe UI Semibold" panose="020B0702040204020203" pitchFamily="34" charset="0"/>
              </a:rPr>
              <a:t>0.91</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which is satisfactory.</a:t>
            </a:r>
          </a:p>
        </p:txBody>
      </p:sp>
      <p:sp>
        <p:nvSpPr>
          <p:cNvPr id="12" name="Step 3" descr="Step 3">
            <a:extLst>
              <a:ext uri="{FF2B5EF4-FFF2-40B4-BE49-F238E27FC236}">
                <a16:creationId xmlns:a16="http://schemas.microsoft.com/office/drawing/2014/main" id="{52764B55-EEF3-4FCB-BAED-FC6954CC415D}"/>
              </a:ext>
            </a:extLst>
          </p:cNvPr>
          <p:cNvSpPr/>
          <p:nvPr/>
        </p:nvSpPr>
        <p:spPr bwMode="blackWhite">
          <a:xfrm>
            <a:off x="630366" y="4076870"/>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3"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17A399D0-EF24-4C07-9E82-4113DD9CE977}"/>
              </a:ext>
            </a:extLst>
          </p:cNvPr>
          <p:cNvSpPr txBox="1">
            <a:spLocks/>
          </p:cNvSpPr>
          <p:nvPr/>
        </p:nvSpPr>
        <p:spPr>
          <a:xfrm>
            <a:off x="1066037" y="4117063"/>
            <a:ext cx="5858638" cy="82125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Balancing the dataset using </a:t>
            </a:r>
            <a:r>
              <a:rPr lang="en-US" dirty="0">
                <a:solidFill>
                  <a:srgbClr val="FF0000"/>
                </a:solidFill>
                <a:latin typeface="Segoe UI Semibold" panose="020B0702040204020203" pitchFamily="34" charset="0"/>
                <a:cs typeface="Segoe UI Semibold" panose="020B0702040204020203" pitchFamily="34" charset="0"/>
              </a:rPr>
              <a:t>SMOTE</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helped tremendously in improving the model performance. But overall model could be improved with more records of actual positive classes</a:t>
            </a:r>
          </a:p>
        </p:txBody>
      </p:sp>
      <p:sp>
        <p:nvSpPr>
          <p:cNvPr id="14" name="Step 3" descr="Step 3">
            <a:extLst>
              <a:ext uri="{FF2B5EF4-FFF2-40B4-BE49-F238E27FC236}">
                <a16:creationId xmlns:a16="http://schemas.microsoft.com/office/drawing/2014/main" id="{F6B52136-ED8F-A567-03A2-8A8B19F79743}"/>
              </a:ext>
            </a:extLst>
          </p:cNvPr>
          <p:cNvSpPr/>
          <p:nvPr/>
        </p:nvSpPr>
        <p:spPr bwMode="blackWhite">
          <a:xfrm>
            <a:off x="621399" y="49733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5</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5"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03FF20FA-F776-FF12-18F1-AC679E4EC4E4}"/>
              </a:ext>
            </a:extLst>
          </p:cNvPr>
          <p:cNvSpPr txBox="1">
            <a:spLocks/>
          </p:cNvSpPr>
          <p:nvPr/>
        </p:nvSpPr>
        <p:spPr>
          <a:xfrm>
            <a:off x="1057070" y="5013534"/>
            <a:ext cx="5858638" cy="82125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srgbClr val="FF0000"/>
                </a:solidFill>
                <a:latin typeface="Segoe UI Semibold" panose="020B0702040204020203" pitchFamily="34" charset="0"/>
                <a:cs typeface="Segoe UI Semibold" panose="020B0702040204020203" pitchFamily="34" charset="0"/>
              </a:rPr>
              <a:t>Males</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seem to be more </a:t>
            </a:r>
            <a:r>
              <a:rPr lang="en-US" dirty="0">
                <a:solidFill>
                  <a:srgbClr val="FF0000"/>
                </a:solidFill>
                <a:latin typeface="Segoe UI Semibold" panose="020B0702040204020203" pitchFamily="34" charset="0"/>
                <a:cs typeface="Segoe UI Semibold" panose="020B0702040204020203" pitchFamily="34" charset="0"/>
              </a:rPr>
              <a:t>susceptible</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to heart disease than females. Increase in Age, number of cigarettes smoked per day and systolic Blood Pressure also show increasing odds of having heart disease</a:t>
            </a:r>
          </a:p>
        </p:txBody>
      </p:sp>
    </p:spTree>
    <p:extLst>
      <p:ext uri="{BB962C8B-B14F-4D97-AF65-F5344CB8AC3E}">
        <p14:creationId xmlns:p14="http://schemas.microsoft.com/office/powerpoint/2010/main" val="11095007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21208" y="1536192"/>
            <a:ext cx="6876288" cy="640080"/>
          </a:xfrm>
        </p:spPr>
        <p:txBody>
          <a:bodyPr>
            <a:normAutofit/>
          </a:bodyPr>
          <a:lstStyle/>
          <a:p>
            <a:r>
              <a:rPr lang="en-US" dirty="0">
                <a:latin typeface="Segoe UI Light" panose="020B0502040204020203" pitchFamily="34" charset="0"/>
                <a:cs typeface="Segoe UI Light" panose="020B0502040204020203" pitchFamily="34" charset="0"/>
              </a:rPr>
              <a:t>Thank You</a:t>
            </a:r>
          </a:p>
        </p:txBody>
      </p:sp>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521208" y="2910821"/>
            <a:ext cx="4248508" cy="2609436"/>
            <a:chOff x="3832853" y="3420317"/>
            <a:chExt cx="4248508" cy="2609436"/>
          </a:xfrm>
        </p:grpSpPr>
        <p:pic>
          <p:nvPicPr>
            <p:cNvPr id="8" name="Picture 7" descr="Arrow pointing right with a hyperlink to the PowerPoint team blog. Select the image to visit the PowerPoint team blog ">
              <a:hlinkClick r:id="rId4" tooltip="Select here to visit the PowerPoint team blog." highlightClick="1">
                <a:snd r:embed="rId3" name="whoosh.wav"/>
              </a:hlinkClick>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6" tooltip="Select here to go to free PowerPoint training." highlightClick="1">
                <a:snd r:embed="rId3" name="whoosh.wav"/>
              </a:hlinkClick>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sp>
          <p:nvSpPr>
            <p:cNvPr id="25" name="Content Placeholder 4">
              <a:extLst>
                <a:ext uri="{FF2B5EF4-FFF2-40B4-BE49-F238E27FC236}">
                  <a16:creationId xmlns:a16="http://schemas.microsoft.com/office/drawing/2014/main" id="{8E6C017A-BE5B-443C-B929-BF7D929C214F}"/>
                </a:ext>
              </a:extLst>
            </p:cNvPr>
            <p:cNvSpPr txBox="1">
              <a:spLocks/>
            </p:cNvSpPr>
            <p:nvPr/>
          </p:nvSpPr>
          <p:spPr>
            <a:xfrm>
              <a:off x="3832853" y="3420317"/>
              <a:ext cx="3488190" cy="260943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rPr>
                <a:t>Link to GitHub Project Repo</a:t>
              </a:r>
            </a:p>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rPr>
                <a:t>Link to Drive Project Folder</a:t>
              </a:r>
            </a:p>
            <a:p>
              <a:pPr>
                <a:lnSpc>
                  <a:spcPct val="200000"/>
                </a:lnSpc>
                <a:spcBef>
                  <a:spcPts val="2400"/>
                </a:spcBef>
                <a:spcAft>
                  <a:spcPts val="0"/>
                </a:spcAft>
              </a:pPr>
              <a:r>
                <a:rPr lang="en-US" sz="2000" dirty="0">
                  <a:latin typeface="Segoe UI Light" panose="020B0502040204020203" pitchFamily="34" charset="0"/>
                  <a:cs typeface="Segoe UI Light" panose="020B0502040204020203" pitchFamily="34" charset="0"/>
                </a:rPr>
                <a:t>Link to Colab Notebook</a:t>
              </a:r>
            </a:p>
          </p:txBody>
        </p:sp>
      </p:grpSp>
      <p:pic>
        <p:nvPicPr>
          <p:cNvPr id="27" name="Google Shape;236;p19">
            <a:extLst>
              <a:ext uri="{FF2B5EF4-FFF2-40B4-BE49-F238E27FC236}">
                <a16:creationId xmlns:a16="http://schemas.microsoft.com/office/drawing/2014/main" id="{337ACBD7-F8E0-4FA1-8F7E-B4EFF28C845F}"/>
              </a:ext>
            </a:extLst>
          </p:cNvPr>
          <p:cNvPicPr preferRelativeResize="0"/>
          <p:nvPr/>
        </p:nvPicPr>
        <p:blipFill rotWithShape="1">
          <a:blip r:embed="rId7">
            <a:alphaModFix/>
          </a:blip>
          <a:srcRect/>
          <a:stretch/>
        </p:blipFill>
        <p:spPr>
          <a:xfrm>
            <a:off x="7529553" y="5520257"/>
            <a:ext cx="4217439" cy="896749"/>
          </a:xfrm>
          <a:prstGeom prst="rect">
            <a:avLst/>
          </a:prstGeom>
          <a:noFill/>
          <a:ln>
            <a:noFill/>
          </a:ln>
        </p:spPr>
      </p:pic>
      <p:sp>
        <p:nvSpPr>
          <p:cNvPr id="28"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CA12BE89-0239-43C4-A53A-15EBC6827CE9}"/>
              </a:ext>
            </a:extLst>
          </p:cNvPr>
          <p:cNvSpPr txBox="1">
            <a:spLocks/>
          </p:cNvSpPr>
          <p:nvPr/>
        </p:nvSpPr>
        <p:spPr>
          <a:xfrm>
            <a:off x="8326755" y="5139999"/>
            <a:ext cx="3420237" cy="4098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r">
              <a:spcAft>
                <a:spcPts val="2000"/>
              </a:spcAft>
              <a:buNone/>
            </a:pPr>
            <a:r>
              <a:rPr lang="en-IN" dirty="0">
                <a:solidFill>
                  <a:prstClr val="black">
                    <a:lumMod val="75000"/>
                    <a:lumOff val="25000"/>
                  </a:prstClr>
                </a:solidFill>
                <a:latin typeface="+mj-lt"/>
                <a:cs typeface="Segoe UI Semibold" panose="020B0702040204020203" pitchFamily="34" charset="0"/>
              </a:rPr>
              <a:t>A</a:t>
            </a:r>
            <a:r>
              <a:rPr lang="en-US" dirty="0">
                <a:solidFill>
                  <a:prstClr val="black">
                    <a:lumMod val="75000"/>
                    <a:lumOff val="25000"/>
                  </a:prstClr>
                </a:solidFill>
                <a:latin typeface="+mj-lt"/>
                <a:cs typeface="Segoe UI Semibold" panose="020B0702040204020203" pitchFamily="34" charset="0"/>
              </a:rPr>
              <a:t>s part of Supervised ML Classification Project by</a:t>
            </a:r>
          </a:p>
        </p:txBody>
      </p:sp>
      <p:pic>
        <p:nvPicPr>
          <p:cNvPr id="30" name="Picture 29" descr="Arrow pointing right with a hyperlink to free PowerPoint training. Select the image to access free PowerPoint training">
            <a:hlinkClick r:id="rId8" tooltip="Select here to go to free PowerPoint training." highlightClick="1">
              <a:snd r:embed="rId3" name="whoosh.wav"/>
            </a:hlinkClick>
            <a:extLst>
              <a:ext uri="{FF2B5EF4-FFF2-40B4-BE49-F238E27FC236}">
                <a16:creationId xmlns:a16="http://schemas.microsoft.com/office/drawing/2014/main" id="{5FA45ABD-29D5-460A-A7AB-085D24F0EA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7776" y="4467453"/>
            <a:ext cx="661940" cy="661940"/>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6778-59D6-4DD6-8F09-03FDE93AEF23}"/>
              </a:ext>
            </a:extLst>
          </p:cNvPr>
          <p:cNvSpPr>
            <a:spLocks noGrp="1"/>
          </p:cNvSpPr>
          <p:nvPr>
            <p:ph type="title"/>
          </p:nvPr>
        </p:nvSpPr>
        <p:spPr/>
        <p:txBody>
          <a:bodyPr/>
          <a:lstStyle/>
          <a:p>
            <a:r>
              <a:rPr lang="en-IN" dirty="0"/>
              <a:t>Problem Statement &amp; Approach</a:t>
            </a:r>
            <a:endParaRPr lang="en-US" dirty="0"/>
          </a:p>
        </p:txBody>
      </p:sp>
      <p:sp>
        <p:nvSpPr>
          <p:cNvPr id="3" name="Content Placeholder 17">
            <a:extLst>
              <a:ext uri="{FF2B5EF4-FFF2-40B4-BE49-F238E27FC236}">
                <a16:creationId xmlns:a16="http://schemas.microsoft.com/office/drawing/2014/main" id="{A7E3881E-FD81-4A12-9874-68F94E7F17EF}"/>
              </a:ext>
            </a:extLst>
          </p:cNvPr>
          <p:cNvSpPr txBox="1">
            <a:spLocks/>
          </p:cNvSpPr>
          <p:nvPr/>
        </p:nvSpPr>
        <p:spPr>
          <a:xfrm>
            <a:off x="541609" y="1296098"/>
            <a:ext cx="5110161" cy="3532379"/>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	We’re required to build a classifier to predict the risk related to Coronary Heart Disease or Heart Attack. The dataset is from an ongoing cardiovascular study on residents of the town of Framingham, Massachusetts. The classification goal is to predict whether the patient has a 10-year risk of future coronary heart disease (CHD).</a:t>
            </a:r>
          </a:p>
          <a:p>
            <a:pPr marL="0" indent="0">
              <a:spcAft>
                <a:spcPts val="2000"/>
              </a:spcAft>
              <a:buNone/>
            </a:pPr>
            <a:r>
              <a:rPr lang="en-US" dirty="0">
                <a:latin typeface="Segoe UI Semibold" panose="020B0702040204020203" pitchFamily="34" charset="0"/>
                <a:cs typeface="Segoe UI Semibold" panose="020B0702040204020203" pitchFamily="34" charset="0"/>
              </a:rPr>
              <a:t>Dataset contains over 3000 records and 15 attributes. Each attribute is a potential risk factor. There are both demographic, behavioral, and medical risk factors. Sex &amp; Age are demographic attributes, is_smoking &amp; Cigs Per Day are behavioral attributes. Rest of the are attributes are medical history or patients’ data contains both nominal and continuous data.</a:t>
            </a:r>
          </a:p>
        </p:txBody>
      </p:sp>
      <p:graphicFrame>
        <p:nvGraphicFramePr>
          <p:cNvPr id="9" name="Diagram 8">
            <a:extLst>
              <a:ext uri="{FF2B5EF4-FFF2-40B4-BE49-F238E27FC236}">
                <a16:creationId xmlns:a16="http://schemas.microsoft.com/office/drawing/2014/main" id="{25B3BC2A-62D8-4A8C-8A06-CEF8F8AFF8D0}"/>
              </a:ext>
            </a:extLst>
          </p:cNvPr>
          <p:cNvGraphicFramePr/>
          <p:nvPr>
            <p:extLst>
              <p:ext uri="{D42A27DB-BD31-4B8C-83A1-F6EECF244321}">
                <p14:modId xmlns:p14="http://schemas.microsoft.com/office/powerpoint/2010/main" val="1790335478"/>
              </p:ext>
            </p:extLst>
          </p:nvPr>
        </p:nvGraphicFramePr>
        <p:xfrm>
          <a:off x="541609" y="4452590"/>
          <a:ext cx="10977966" cy="2218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5FB57A3D-D69E-41E4-89BC-CE69016D47CB}"/>
              </a:ext>
            </a:extLst>
          </p:cNvPr>
          <p:cNvPicPr>
            <a:picLocks noChangeAspect="1"/>
          </p:cNvPicPr>
          <p:nvPr/>
        </p:nvPicPr>
        <p:blipFill>
          <a:blip r:embed="rId7"/>
          <a:srcRect/>
          <a:stretch/>
        </p:blipFill>
        <p:spPr>
          <a:xfrm>
            <a:off x="6540232" y="1442039"/>
            <a:ext cx="4298754" cy="3010550"/>
          </a:xfrm>
          <a:prstGeom prst="rect">
            <a:avLst/>
          </a:prstGeom>
          <a:effectLst>
            <a:glow>
              <a:schemeClr val="accent1">
                <a:alpha val="40000"/>
              </a:schemeClr>
            </a:glow>
            <a:softEdge rad="12700"/>
          </a:effectLst>
        </p:spPr>
      </p:pic>
    </p:spTree>
    <p:extLst>
      <p:ext uri="{BB962C8B-B14F-4D97-AF65-F5344CB8AC3E}">
        <p14:creationId xmlns:p14="http://schemas.microsoft.com/office/powerpoint/2010/main" val="1495226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50" fill="hold"/>
                                        <p:tgtEl>
                                          <p:spTgt spid="11"/>
                                        </p:tgtEl>
                                        <p:attrNameLst>
                                          <p:attrName>ppt_w</p:attrName>
                                        </p:attrNameLst>
                                      </p:cBhvr>
                                      <p:tavLst>
                                        <p:tav tm="0">
                                          <p:val>
                                            <p:fltVal val="0"/>
                                          </p:val>
                                        </p:tav>
                                        <p:tav tm="100000">
                                          <p:val>
                                            <p:strVal val="#ppt_w"/>
                                          </p:val>
                                        </p:tav>
                                      </p:tavLst>
                                    </p:anim>
                                    <p:anim calcmode="lin" valueType="num">
                                      <p:cBhvr>
                                        <p:cTn id="8" dur="750" fill="hold"/>
                                        <p:tgtEl>
                                          <p:spTgt spid="11"/>
                                        </p:tgtEl>
                                        <p:attrNameLst>
                                          <p:attrName>ppt_h</p:attrName>
                                        </p:attrNameLst>
                                      </p:cBhvr>
                                      <p:tavLst>
                                        <p:tav tm="0">
                                          <p:val>
                                            <p:fltVal val="0"/>
                                          </p:val>
                                        </p:tav>
                                        <p:tav tm="100000">
                                          <p:val>
                                            <p:strVal val="#ppt_h"/>
                                          </p:val>
                                        </p:tav>
                                      </p:tavLst>
                                    </p:anim>
                                    <p:anim calcmode="lin" valueType="num">
                                      <p:cBhvr>
                                        <p:cTn id="9" dur="750" fill="hold"/>
                                        <p:tgtEl>
                                          <p:spTgt spid="11"/>
                                        </p:tgtEl>
                                        <p:attrNameLst>
                                          <p:attrName>style.rotation</p:attrName>
                                        </p:attrNameLst>
                                      </p:cBhvr>
                                      <p:tavLst>
                                        <p:tav tm="0">
                                          <p:val>
                                            <p:fltVal val="90"/>
                                          </p:val>
                                        </p:tav>
                                        <p:tav tm="100000">
                                          <p:val>
                                            <p:fltVal val="0"/>
                                          </p:val>
                                        </p:tav>
                                      </p:tavLst>
                                    </p:anim>
                                    <p:animEffect transition="in" filter="fade">
                                      <p:cBhvr>
                                        <p:cTn id="10"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IN" dirty="0"/>
              <a:t>Exploratory Data Analysis</a:t>
            </a:r>
            <a:endParaRPr lang="en-US" dirty="0"/>
          </a:p>
        </p:txBody>
      </p:sp>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a:xfrm>
            <a:off x="604434" y="1401674"/>
            <a:ext cx="3484226" cy="4669896"/>
          </a:xfrm>
        </p:spPr>
        <p:txBody>
          <a:bodyPr/>
          <a:lstStyle/>
          <a:p>
            <a:pPr lvl="0"/>
            <a:r>
              <a:rPr lang="en-US" dirty="0">
                <a:latin typeface="Segoe UI Semibold" panose="020B0702040204020203" pitchFamily="34" charset="0"/>
                <a:cs typeface="Segoe UI Semibold" panose="020B0702040204020203" pitchFamily="34" charset="0"/>
              </a:rPr>
              <a:t>Total percentage of missing data is 15.04%, of which the highest is for glucose that accounts for 9% of missing data. Next to it is education which accounts for only ~3 of total data. So, we will drop all null values. Also, we will drop id column since it is an auto increment column only.</a:t>
            </a:r>
          </a:p>
        </p:txBody>
      </p:sp>
      <p:pic>
        <p:nvPicPr>
          <p:cNvPr id="6" name="Content Placeholder 5">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4088660" y="2068488"/>
            <a:ext cx="7498906" cy="3312031"/>
          </a:xfrm>
          <a:prstGeom prst="rect">
            <a:avLst/>
          </a:prstGeom>
          <a:ln>
            <a:noFill/>
          </a:ln>
          <a:effectLst/>
        </p:spPr>
      </p:pic>
      <p:sp>
        <p:nvSpPr>
          <p:cNvPr id="5" name="Step 2" descr="Step 2:">
            <a:extLst>
              <a:ext uri="{FF2B5EF4-FFF2-40B4-BE49-F238E27FC236}">
                <a16:creationId xmlns:a16="http://schemas.microsoft.com/office/drawing/2014/main" id="{03A88299-237B-7FF6-9B7B-04A1D8D5E9B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7" name="Text Placeholder 6" descr="3D Models">
            <a:extLst>
              <a:ext uri="{FF2B5EF4-FFF2-40B4-BE49-F238E27FC236}">
                <a16:creationId xmlns:a16="http://schemas.microsoft.com/office/drawing/2014/main" id="{82FE0D03-B538-ADA9-993C-1623D3794422}"/>
              </a:ext>
            </a:extLst>
          </p:cNvPr>
          <p:cNvSpPr txBox="1">
            <a:spLocks/>
          </p:cNvSpPr>
          <p:nvPr/>
        </p:nvSpPr>
        <p:spPr>
          <a:xfrm>
            <a:off x="1097555" y="1360650"/>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Distribution of N/A Values</a:t>
            </a:r>
          </a:p>
        </p:txBody>
      </p:sp>
    </p:spTree>
    <p:extLst>
      <p:ext uri="{BB962C8B-B14F-4D97-AF65-F5344CB8AC3E}">
        <p14:creationId xmlns:p14="http://schemas.microsoft.com/office/powerpoint/2010/main" val="225163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71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DF7034-A4DD-403E-9EFA-D03BEC11975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431918" y="1845321"/>
            <a:ext cx="11328164" cy="4681168"/>
          </a:xfrm>
          <a:prstGeom prst="rect">
            <a:avLst/>
          </a:prstGeom>
          <a:effec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IN" dirty="0"/>
              <a:t>Exploratory Data Analysis</a:t>
            </a:r>
            <a:endParaRPr lang="en-US" dirty="0"/>
          </a:p>
        </p:txBody>
      </p:sp>
      <p:sp>
        <p:nvSpPr>
          <p:cNvPr id="16" name="Step 2" descr="Step 2:">
            <a:extLst>
              <a:ext uri="{FF2B5EF4-FFF2-40B4-BE49-F238E27FC236}">
                <a16:creationId xmlns:a16="http://schemas.microsoft.com/office/drawing/2014/main" id="{C4E1C33F-F881-4158-AD04-4F2CF16E20A8}"/>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9" name="Text Placeholder 6" descr="3D Models">
            <a:extLst>
              <a:ext uri="{FF2B5EF4-FFF2-40B4-BE49-F238E27FC236}">
                <a16:creationId xmlns:a16="http://schemas.microsoft.com/office/drawing/2014/main" id="{714787E7-1FE9-4493-8113-F976DC1734ED}"/>
              </a:ext>
            </a:extLst>
          </p:cNvPr>
          <p:cNvSpPr txBox="1">
            <a:spLocks/>
          </p:cNvSpPr>
          <p:nvPr/>
        </p:nvSpPr>
        <p:spPr>
          <a:xfrm>
            <a:off x="1097555" y="1360650"/>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Data Distribution</a:t>
            </a:r>
          </a:p>
        </p:txBody>
      </p:sp>
    </p:spTree>
    <p:extLst>
      <p:ext uri="{BB962C8B-B14F-4D97-AF65-F5344CB8AC3E}">
        <p14:creationId xmlns:p14="http://schemas.microsoft.com/office/powerpoint/2010/main" val="1121037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3">
            <a:extLst>
              <a:ext uri="{FF2B5EF4-FFF2-40B4-BE49-F238E27FC236}">
                <a16:creationId xmlns:a16="http://schemas.microsoft.com/office/drawing/2014/main" id="{C8ABAD20-EAEF-448C-814A-53B23AB2C25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p:blipFill>
        <p:spPr>
          <a:xfrm>
            <a:off x="6531186" y="1877163"/>
            <a:ext cx="4938790" cy="4487902"/>
          </a:xfrm>
          <a:prstGeom prst="rect">
            <a:avLst/>
          </a:prstGeom>
          <a:ln>
            <a:solidFill>
              <a:schemeClr val="accent1">
                <a:lumMod val="50000"/>
              </a:schemeClr>
            </a:solidFill>
          </a:ln>
          <a:effectLst>
            <a:softEdge rad="88900"/>
          </a:effectLst>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Exploratory Data Analysis</a:t>
            </a:r>
            <a:endParaRPr lang="en-US" dirty="0"/>
          </a:p>
        </p:txBody>
      </p:sp>
      <p:pic>
        <p:nvPicPr>
          <p:cNvPr id="14" name="Content Placeholder 13">
            <a:extLst>
              <a:ext uri="{FF2B5EF4-FFF2-40B4-BE49-F238E27FC236}">
                <a16:creationId xmlns:a16="http://schemas.microsoft.com/office/drawing/2014/main" id="{7757E45E-D523-4920-8480-C9232730B0DE}"/>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brightnessContrast bright="-10000" contrast="40000"/>
                    </a14:imgEffect>
                  </a14:imgLayer>
                </a14:imgProps>
              </a:ext>
            </a:extLst>
          </a:blip>
          <a:srcRect/>
          <a:stretch/>
        </p:blipFill>
        <p:spPr>
          <a:xfrm>
            <a:off x="791738" y="1880470"/>
            <a:ext cx="5304262" cy="4484595"/>
          </a:xfrm>
          <a:ln>
            <a:solidFill>
              <a:schemeClr val="accent1">
                <a:lumMod val="50000"/>
              </a:schemeClr>
            </a:solidFill>
          </a:ln>
          <a:effectLst>
            <a:softEdge rad="88900"/>
          </a:effectLst>
        </p:spPr>
      </p:pic>
      <p:cxnSp>
        <p:nvCxnSpPr>
          <p:cNvPr id="19" name="Straight Connector 18">
            <a:extLst>
              <a:ext uri="{FF2B5EF4-FFF2-40B4-BE49-F238E27FC236}">
                <a16:creationId xmlns:a16="http://schemas.microsoft.com/office/drawing/2014/main" id="{9692AD49-87B6-4854-B8CD-A1FA9728593A}"/>
              </a:ext>
              <a:ext uri="{C183D7F6-B498-43B3-948B-1728B52AA6E4}">
                <adec:decorative xmlns:adec="http://schemas.microsoft.com/office/drawing/2017/decorative" val="1"/>
              </a:ext>
            </a:extLst>
          </p:cNvPr>
          <p:cNvCxnSpPr>
            <a:cxnSpLocks/>
          </p:cNvCxnSpPr>
          <p:nvPr/>
        </p:nvCxnSpPr>
        <p:spPr>
          <a:xfrm>
            <a:off x="6296866" y="1817688"/>
            <a:ext cx="0" cy="4547377"/>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Proportion of Target Labels </a:t>
            </a:r>
          </a:p>
        </p:txBody>
      </p:sp>
    </p:spTree>
    <p:extLst>
      <p:ext uri="{BB962C8B-B14F-4D97-AF65-F5344CB8AC3E}">
        <p14:creationId xmlns:p14="http://schemas.microsoft.com/office/powerpoint/2010/main" val="2510811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Exploratory Data Analysis</a:t>
            </a:r>
            <a:endParaRPr lang="en-US" dirty="0"/>
          </a:p>
        </p:txBody>
      </p:sp>
      <p:pic>
        <p:nvPicPr>
          <p:cNvPr id="14" name="Content Placeholder 13">
            <a:extLst>
              <a:ext uri="{FF2B5EF4-FFF2-40B4-BE49-F238E27FC236}">
                <a16:creationId xmlns:a16="http://schemas.microsoft.com/office/drawing/2014/main" id="{7757E45E-D523-4920-8480-C9232730B0DE}"/>
              </a:ext>
            </a:extLst>
          </p:cNvPr>
          <p:cNvPicPr>
            <a:picLocks noGrp="1" noChangeAspect="1"/>
          </p:cNvPicPr>
          <p:nvPr>
            <p:ph idx="1"/>
          </p:nvPr>
        </p:nvPicPr>
        <p:blipFill>
          <a:blip r:embed="rId2"/>
          <a:srcRect/>
          <a:stretch/>
        </p:blipFill>
        <p:spPr>
          <a:xfrm>
            <a:off x="791738" y="1890035"/>
            <a:ext cx="5304262" cy="4475030"/>
          </a:xfrm>
          <a:ln>
            <a:solidFill>
              <a:schemeClr val="accent1">
                <a:lumMod val="50000"/>
              </a:schemeClr>
            </a:solidFill>
          </a:ln>
          <a:effectLst>
            <a:softEdge rad="88900"/>
          </a:effectLst>
        </p:spPr>
      </p:pic>
      <p:cxnSp>
        <p:nvCxnSpPr>
          <p:cNvPr id="19" name="Straight Connector 18">
            <a:extLst>
              <a:ext uri="{FF2B5EF4-FFF2-40B4-BE49-F238E27FC236}">
                <a16:creationId xmlns:a16="http://schemas.microsoft.com/office/drawing/2014/main" id="{9692AD49-87B6-4854-B8CD-A1FA9728593A}"/>
              </a:ext>
              <a:ext uri="{C183D7F6-B498-43B3-948B-1728B52AA6E4}">
                <adec:decorative xmlns:adec="http://schemas.microsoft.com/office/drawing/2017/decorative" val="1"/>
              </a:ext>
            </a:extLst>
          </p:cNvPr>
          <p:cNvCxnSpPr>
            <a:cxnSpLocks/>
          </p:cNvCxnSpPr>
          <p:nvPr/>
        </p:nvCxnSpPr>
        <p:spPr>
          <a:xfrm>
            <a:off x="6296866" y="1817688"/>
            <a:ext cx="0" cy="4547377"/>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13">
            <a:extLst>
              <a:ext uri="{FF2B5EF4-FFF2-40B4-BE49-F238E27FC236}">
                <a16:creationId xmlns:a16="http://schemas.microsoft.com/office/drawing/2014/main" id="{C8ABAD20-EAEF-448C-814A-53B23AB2C25F}"/>
              </a:ext>
            </a:extLst>
          </p:cNvPr>
          <p:cNvPicPr>
            <a:picLocks noChangeAspect="1"/>
          </p:cNvPicPr>
          <p:nvPr/>
        </p:nvPicPr>
        <p:blipFill>
          <a:blip r:embed="rId3"/>
          <a:srcRect/>
          <a:stretch/>
        </p:blipFill>
        <p:spPr>
          <a:xfrm>
            <a:off x="6531186" y="1890034"/>
            <a:ext cx="4938790" cy="4475031"/>
          </a:xfrm>
          <a:prstGeom prst="rect">
            <a:avLst/>
          </a:prstGeom>
          <a:ln>
            <a:solidFill>
              <a:schemeClr val="accent1">
                <a:lumMod val="50000"/>
              </a:schemeClr>
            </a:solidFill>
          </a:ln>
          <a:effectLst>
            <a:softEdge rad="88900"/>
          </a:effectLst>
        </p:spPr>
      </p:pic>
      <p:sp>
        <p:nvSpPr>
          <p:cNvPr id="11" name="Step 2" descr="Step 2:">
            <a:extLst>
              <a:ext uri="{FF2B5EF4-FFF2-40B4-BE49-F238E27FC236}">
                <a16:creationId xmlns:a16="http://schemas.microsoft.com/office/drawing/2014/main" id="{B262046D-AE15-62A2-578A-BAB8F2860C4D}"/>
              </a:ext>
            </a:extLst>
          </p:cNvPr>
          <p:cNvSpPr/>
          <p:nvPr/>
        </p:nvSpPr>
        <p:spPr bwMode="blackWhite">
          <a:xfrm>
            <a:off x="733801" y="1360650"/>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4</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2" name="Text Placeholder 6" descr="3D Models">
            <a:extLst>
              <a:ext uri="{FF2B5EF4-FFF2-40B4-BE49-F238E27FC236}">
                <a16:creationId xmlns:a16="http://schemas.microsoft.com/office/drawing/2014/main" id="{3EDF5694-B43D-491C-C736-FE41C45519D6}"/>
              </a:ext>
            </a:extLst>
          </p:cNvPr>
          <p:cNvSpPr txBox="1">
            <a:spLocks/>
          </p:cNvSpPr>
          <p:nvPr/>
        </p:nvSpPr>
        <p:spPr>
          <a:xfrm>
            <a:off x="1097554" y="1360650"/>
            <a:ext cx="10215965"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Chances of CHD over sex &amp; habit of smoking</a:t>
            </a:r>
          </a:p>
        </p:txBody>
      </p:sp>
    </p:spTree>
    <p:extLst>
      <p:ext uri="{BB962C8B-B14F-4D97-AF65-F5344CB8AC3E}">
        <p14:creationId xmlns:p14="http://schemas.microsoft.com/office/powerpoint/2010/main" val="3231435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AD40FD8-D9D0-A0B8-649C-640E43E8B3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4434" y="1293421"/>
            <a:ext cx="10982325" cy="261937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EBD2D9C-FDB0-408E-94A5-0CD00218E1E1}"/>
              </a:ext>
            </a:extLst>
          </p:cNvPr>
          <p:cNvPicPr>
            <a:picLocks noChangeAspect="1"/>
          </p:cNvPicPr>
          <p:nvPr/>
        </p:nvPicPr>
        <p:blipFill>
          <a:blip r:embed="rId3"/>
          <a:srcRect/>
          <a:stretch/>
        </p:blipFill>
        <p:spPr>
          <a:xfrm>
            <a:off x="604434" y="3912800"/>
            <a:ext cx="10982325" cy="2830421"/>
          </a:xfrm>
          <a:prstGeom prst="rect">
            <a:avLst/>
          </a:prstGeom>
          <a:effectLst>
            <a:softEdge rad="101600"/>
          </a:effectLst>
        </p:spPr>
      </p:pic>
      <p:sp>
        <p:nvSpPr>
          <p:cNvPr id="3" name="Title 2">
            <a:extLst>
              <a:ext uri="{FF2B5EF4-FFF2-40B4-BE49-F238E27FC236}">
                <a16:creationId xmlns:a16="http://schemas.microsoft.com/office/drawing/2014/main" id="{05AA7347-9BD6-479B-9099-D1F5B0F4B832}"/>
              </a:ext>
            </a:extLst>
          </p:cNvPr>
          <p:cNvSpPr>
            <a:spLocks noGrp="1"/>
          </p:cNvSpPr>
          <p:nvPr>
            <p:ph type="title"/>
          </p:nvPr>
        </p:nvSpPr>
        <p:spPr/>
        <p:txBody>
          <a:bodyPr/>
          <a:lstStyle/>
          <a:p>
            <a:r>
              <a:rPr lang="en-IN" dirty="0"/>
              <a:t>Exploratory Data Analysis</a:t>
            </a:r>
            <a:endParaRPr lang="en-US" dirty="0"/>
          </a:p>
        </p:txBody>
      </p:sp>
      <p:sp>
        <p:nvSpPr>
          <p:cNvPr id="18" name="Text Placeholder 6" descr="3D Models">
            <a:extLst>
              <a:ext uri="{FF2B5EF4-FFF2-40B4-BE49-F238E27FC236}">
                <a16:creationId xmlns:a16="http://schemas.microsoft.com/office/drawing/2014/main" id="{D960BA39-C7CE-4CA4-8136-05E82AD687D3}"/>
              </a:ext>
            </a:extLst>
          </p:cNvPr>
          <p:cNvSpPr txBox="1">
            <a:spLocks/>
          </p:cNvSpPr>
          <p:nvPr/>
        </p:nvSpPr>
        <p:spPr>
          <a:xfrm>
            <a:off x="6785255" y="1472431"/>
            <a:ext cx="3961186"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mj-lt"/>
                <a:ea typeface="+mj-ea"/>
                <a:cs typeface="+mj-cs"/>
              </a:rPr>
              <a:t>Chances of CHD over Ages</a:t>
            </a:r>
          </a:p>
        </p:txBody>
      </p:sp>
      <p:cxnSp>
        <p:nvCxnSpPr>
          <p:cNvPr id="19" name="Straight Connector 18">
            <a:extLst>
              <a:ext uri="{FF2B5EF4-FFF2-40B4-BE49-F238E27FC236}">
                <a16:creationId xmlns:a16="http://schemas.microsoft.com/office/drawing/2014/main" id="{9692AD49-87B6-4854-B8CD-A1FA9728593A}"/>
              </a:ext>
              <a:ext uri="{C183D7F6-B498-43B3-948B-1728B52AA6E4}">
                <adec:decorative xmlns:adec="http://schemas.microsoft.com/office/drawing/2017/decorative" val="1"/>
              </a:ext>
            </a:extLst>
          </p:cNvPr>
          <p:cNvCxnSpPr>
            <a:cxnSpLocks/>
          </p:cNvCxnSpPr>
          <p:nvPr/>
        </p:nvCxnSpPr>
        <p:spPr>
          <a:xfrm>
            <a:off x="6296866" y="1472431"/>
            <a:ext cx="0" cy="177559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61E0EAB-E7FC-43C7-8009-36D0242302C1}"/>
              </a:ext>
              <a:ext uri="{C183D7F6-B498-43B3-948B-1728B52AA6E4}">
                <adec:decorative xmlns:adec="http://schemas.microsoft.com/office/drawing/2017/decorative" val="1"/>
              </a:ext>
            </a:extLst>
          </p:cNvPr>
          <p:cNvCxnSpPr>
            <a:cxnSpLocks/>
          </p:cNvCxnSpPr>
          <p:nvPr/>
        </p:nvCxnSpPr>
        <p:spPr>
          <a:xfrm flipH="1">
            <a:off x="717479" y="3912803"/>
            <a:ext cx="10807771" cy="0"/>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6" descr="3D Models">
            <a:extLst>
              <a:ext uri="{FF2B5EF4-FFF2-40B4-BE49-F238E27FC236}">
                <a16:creationId xmlns:a16="http://schemas.microsoft.com/office/drawing/2014/main" id="{0C3D732B-5881-4040-A176-CAD75A993688}"/>
              </a:ext>
            </a:extLst>
          </p:cNvPr>
          <p:cNvSpPr txBox="1">
            <a:spLocks/>
          </p:cNvSpPr>
          <p:nvPr/>
        </p:nvSpPr>
        <p:spPr>
          <a:xfrm>
            <a:off x="6503661" y="4091810"/>
            <a:ext cx="4524374"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latin typeface="+mj-lt"/>
                <a:ea typeface="+mj-ea"/>
                <a:cs typeface="+mj-cs"/>
              </a:rPr>
              <a:t>Smokers count over Ages</a:t>
            </a:r>
          </a:p>
        </p:txBody>
      </p:sp>
      <p:sp>
        <p:nvSpPr>
          <p:cNvPr id="15" name="Step 2" descr="Step 2:">
            <a:extLst>
              <a:ext uri="{FF2B5EF4-FFF2-40B4-BE49-F238E27FC236}">
                <a16:creationId xmlns:a16="http://schemas.microsoft.com/office/drawing/2014/main" id="{71E007E8-F184-4960-BDFD-A54A367F7933}"/>
              </a:ext>
            </a:extLst>
          </p:cNvPr>
          <p:cNvSpPr/>
          <p:nvPr/>
        </p:nvSpPr>
        <p:spPr bwMode="blackWhite">
          <a:xfrm>
            <a:off x="7004179" y="1472431"/>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5</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7" name="Step 2" descr="Step 2:">
            <a:extLst>
              <a:ext uri="{FF2B5EF4-FFF2-40B4-BE49-F238E27FC236}">
                <a16:creationId xmlns:a16="http://schemas.microsoft.com/office/drawing/2014/main" id="{EE6069B4-6BCE-4489-5208-D4891A4FC1BD}"/>
              </a:ext>
            </a:extLst>
          </p:cNvPr>
          <p:cNvSpPr/>
          <p:nvPr/>
        </p:nvSpPr>
        <p:spPr bwMode="blackWhite">
          <a:xfrm>
            <a:off x="7060371" y="4091806"/>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6</a:t>
            </a:r>
            <a:endParaRPr lang="en-US"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0319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64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DF7034-A4DD-403E-9EFA-D03BEC1197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10000" contrast="40000"/>
                    </a14:imgEffect>
                  </a14:imgLayer>
                </a14:imgProps>
              </a:ext>
            </a:extLst>
          </a:blip>
          <a:srcRect/>
          <a:stretch/>
        </p:blipFill>
        <p:spPr>
          <a:xfrm>
            <a:off x="385852" y="1444613"/>
            <a:ext cx="11244870" cy="5056547"/>
          </a:xfrm>
          <a:prstGeom prst="rect">
            <a:avLst/>
          </a:prstGeom>
          <a:effectLst>
            <a:softEdge rad="63500"/>
          </a:effectLst>
        </p:spPr>
      </p:pic>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IN" dirty="0"/>
              <a:t>Exploratory Data Analysis</a:t>
            </a:r>
            <a:endParaRPr lang="en-US" dirty="0"/>
          </a:p>
        </p:txBody>
      </p:sp>
      <p:sp>
        <p:nvSpPr>
          <p:cNvPr id="19" name="Text Placeholder 6" descr="3D Models">
            <a:extLst>
              <a:ext uri="{FF2B5EF4-FFF2-40B4-BE49-F238E27FC236}">
                <a16:creationId xmlns:a16="http://schemas.microsoft.com/office/drawing/2014/main" id="{714787E7-1FE9-4493-8113-F976DC1734ED}"/>
              </a:ext>
            </a:extLst>
          </p:cNvPr>
          <p:cNvSpPr txBox="1">
            <a:spLocks/>
          </p:cNvSpPr>
          <p:nvPr/>
        </p:nvSpPr>
        <p:spPr>
          <a:xfrm>
            <a:off x="1131016" y="1338546"/>
            <a:ext cx="6627220"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j-lt"/>
                <a:ea typeface="+mj-ea"/>
                <a:cs typeface="+mj-cs"/>
              </a:rPr>
              <a:t>Distribution of Medical Features in every Age group</a:t>
            </a:r>
          </a:p>
        </p:txBody>
      </p:sp>
      <p:sp>
        <p:nvSpPr>
          <p:cNvPr id="6" name="Step 2" descr="Step 2:">
            <a:extLst>
              <a:ext uri="{FF2B5EF4-FFF2-40B4-BE49-F238E27FC236}">
                <a16:creationId xmlns:a16="http://schemas.microsoft.com/office/drawing/2014/main" id="{1D0AB009-CFE8-BA36-186B-393382F9FDA3}"/>
              </a:ext>
            </a:extLst>
          </p:cNvPr>
          <p:cNvSpPr/>
          <p:nvPr/>
        </p:nvSpPr>
        <p:spPr bwMode="blackWhite">
          <a:xfrm>
            <a:off x="767262" y="1338547"/>
            <a:ext cx="363754" cy="365125"/>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Segoe UI Semibold" panose="020B0702040204020203" pitchFamily="34" charset="0"/>
                <a:cs typeface="Segoe UI Semibold" panose="020B0702040204020203" pitchFamily="34" charset="0"/>
              </a:rPr>
              <a:t>7</a:t>
            </a:r>
            <a:endParaRPr lang="en-US"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612192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f16411177_win32_fixed.potx" id="{2BE36628-40A7-4124-9B03-283680FDB08B}" vid="{1F788C18-5B90-4886-BC26-C8416480C9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{4239367D-14AA-4A87-873B-3985CE5FBC7D}tf16411177_win32</Template>
  <TotalTime>1093</TotalTime>
  <Words>1469</Words>
  <Application>Microsoft Office PowerPoint</Application>
  <PresentationFormat>Widescreen</PresentationFormat>
  <Paragraphs>151</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Segoe UI</vt:lpstr>
      <vt:lpstr>Segoe UI Light</vt:lpstr>
      <vt:lpstr>Segoe UI Semibold</vt:lpstr>
      <vt:lpstr>Get Started with 3D</vt:lpstr>
      <vt:lpstr>Cardiovascular Risk Prediction Analysis</vt:lpstr>
      <vt:lpstr>Introduction</vt:lpstr>
      <vt:lpstr>Problem Statement &amp; Approach</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Feature Selection</vt:lpstr>
      <vt:lpstr>ML Modelling &amp; Evaluation</vt:lpstr>
      <vt:lpstr>ML Modelling &amp; Evaluation</vt:lpstr>
      <vt:lpstr>Model Selection</vt:lpstr>
      <vt:lpstr>Model Selection</vt:lpstr>
      <vt:lpstr>Model Evaluation</vt:lpstr>
      <vt:lpstr>Model Evaluation</vt:lpstr>
      <vt:lpstr>Model Evaluation</vt:lpstr>
      <vt:lpstr>Model Evaluation</vt:lpstr>
      <vt:lpstr>Model Evaluation</vt:lpstr>
      <vt:lpstr>Limitations</vt:lpstr>
      <vt:lpstr>Future Scope &amp; Improvements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Coronavirus Tweets Sentiment Analysis</dc:title>
  <dc:creator>Debanjan Ganguly</dc:creator>
  <cp:lastModifiedBy>Debanjan Ganguly</cp:lastModifiedBy>
  <cp:revision>50</cp:revision>
  <dcterms:created xsi:type="dcterms:W3CDTF">2022-04-09T03:51:34Z</dcterms:created>
  <dcterms:modified xsi:type="dcterms:W3CDTF">2022-05-12T06:49:32Z</dcterms:modified>
</cp:coreProperties>
</file>